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46"/>
  </p:notesMasterIdLst>
  <p:handoutMasterIdLst>
    <p:handoutMasterId r:id="rId47"/>
  </p:handoutMasterIdLst>
  <p:sldIdLst>
    <p:sldId id="267" r:id="rId3"/>
    <p:sldId id="554" r:id="rId4"/>
    <p:sldId id="563" r:id="rId5"/>
    <p:sldId id="560" r:id="rId6"/>
    <p:sldId id="562" r:id="rId7"/>
    <p:sldId id="558" r:id="rId8"/>
    <p:sldId id="623" r:id="rId9"/>
    <p:sldId id="584" r:id="rId10"/>
    <p:sldId id="586" r:id="rId11"/>
    <p:sldId id="592" r:id="rId12"/>
    <p:sldId id="597" r:id="rId13"/>
    <p:sldId id="564" r:id="rId14"/>
    <p:sldId id="565" r:id="rId15"/>
    <p:sldId id="553" r:id="rId16"/>
    <p:sldId id="567" r:id="rId17"/>
    <p:sldId id="547" r:id="rId18"/>
    <p:sldId id="518" r:id="rId19"/>
    <p:sldId id="552" r:id="rId20"/>
    <p:sldId id="622" r:id="rId21"/>
    <p:sldId id="619" r:id="rId22"/>
    <p:sldId id="502" r:id="rId23"/>
    <p:sldId id="503" r:id="rId24"/>
    <p:sldId id="620" r:id="rId25"/>
    <p:sldId id="618" r:id="rId26"/>
    <p:sldId id="621" r:id="rId27"/>
    <p:sldId id="504" r:id="rId28"/>
    <p:sldId id="631" r:id="rId29"/>
    <p:sldId id="505" r:id="rId30"/>
    <p:sldId id="506" r:id="rId31"/>
    <p:sldId id="550" r:id="rId32"/>
    <p:sldId id="611" r:id="rId33"/>
    <p:sldId id="624" r:id="rId34"/>
    <p:sldId id="625" r:id="rId35"/>
    <p:sldId id="629" r:id="rId36"/>
    <p:sldId id="627" r:id="rId37"/>
    <p:sldId id="628" r:id="rId38"/>
    <p:sldId id="614" r:id="rId39"/>
    <p:sldId id="603" r:id="rId40"/>
    <p:sldId id="615" r:id="rId41"/>
    <p:sldId id="616" r:id="rId42"/>
    <p:sldId id="604" r:id="rId43"/>
    <p:sldId id="610" r:id="rId44"/>
    <p:sldId id="605" r:id="rId45"/>
  </p:sldIdLst>
  <p:sldSz cx="9144000" cy="6858000" type="screen4x3"/>
  <p:notesSz cx="7099300" cy="10234613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ígia Maria Nunes" initials="LMN" lastIdx="1" clrIdx="0">
    <p:extLst>
      <p:ext uri="{19B8F6BF-5375-455C-9EA6-DF929625EA0E}">
        <p15:presenceInfo xmlns:p15="http://schemas.microsoft.com/office/powerpoint/2012/main" userId="S-1-5-21-436374069-1897051121-682003330-1847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243"/>
    <a:srgbClr val="BBCCDC"/>
    <a:srgbClr val="F0C9CA"/>
    <a:srgbClr val="A4C8AC"/>
    <a:srgbClr val="832326"/>
    <a:srgbClr val="333333"/>
    <a:srgbClr val="BECCC1"/>
    <a:srgbClr val="4D4D4D"/>
    <a:srgbClr val="9DB1A1"/>
    <a:srgbClr val="9B7D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262" autoAdjust="0"/>
  </p:normalViewPr>
  <p:slideViewPr>
    <p:cSldViewPr>
      <p:cViewPr varScale="1">
        <p:scale>
          <a:sx n="103" d="100"/>
          <a:sy n="103" d="100"/>
        </p:scale>
        <p:origin x="60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bdp.pt\dfs\dde\grupos\DDEBP\02_Apresentacoes\Gr&#225;ficos%20frequentes\BCK\BCK_com-internacional_SA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bdp.pt\dfs\dde\grupos\DDEBP\02_Apresentacoes\Gr&#225;ficos%20frequentes\BCK\BCK_com-internacional_S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071305080039055"/>
          <c:y val="7.4318543935156717E-2"/>
          <c:w val="0.5813272061128878"/>
          <c:h val="0.85807995663010639"/>
        </c:manualLayout>
      </c:layout>
      <c:radarChart>
        <c:radarStyle val="marker"/>
        <c:varyColors val="0"/>
        <c:ser>
          <c:idx val="0"/>
          <c:order val="0"/>
          <c:marker>
            <c:symbol val="none"/>
          </c:marker>
          <c:cat>
            <c:strRef>
              <c:f>'Eurostat_Comp-internacional_B'!$H$15:$H$34</c:f>
              <c:strCache>
                <c:ptCount val="20"/>
                <c:pt idx="0">
                  <c:v>Bélgica</c:v>
                </c:pt>
                <c:pt idx="1">
                  <c:v>Alemanha</c:v>
                </c:pt>
                <c:pt idx="2">
                  <c:v>Estónia</c:v>
                </c:pt>
                <c:pt idx="3">
                  <c:v>Irlanda</c:v>
                </c:pt>
                <c:pt idx="4">
                  <c:v>Grécia</c:v>
                </c:pt>
                <c:pt idx="5">
                  <c:v>Espanha</c:v>
                </c:pt>
                <c:pt idx="6">
                  <c:v>França</c:v>
                </c:pt>
                <c:pt idx="7">
                  <c:v>Itália</c:v>
                </c:pt>
                <c:pt idx="8">
                  <c:v>Chipre</c:v>
                </c:pt>
                <c:pt idx="9">
                  <c:v>Letónia</c:v>
                </c:pt>
                <c:pt idx="10">
                  <c:v>Lituânia</c:v>
                </c:pt>
                <c:pt idx="11">
                  <c:v>Luxemburgo</c:v>
                </c:pt>
                <c:pt idx="12">
                  <c:v>Malta</c:v>
                </c:pt>
                <c:pt idx="13">
                  <c:v>Países Baixos</c:v>
                </c:pt>
                <c:pt idx="14">
                  <c:v>Áustria</c:v>
                </c:pt>
                <c:pt idx="15">
                  <c:v>Portugal</c:v>
                </c:pt>
                <c:pt idx="16">
                  <c:v>Eslovénia</c:v>
                </c:pt>
                <c:pt idx="17">
                  <c:v>Eslováquia</c:v>
                </c:pt>
                <c:pt idx="18">
                  <c:v>Finlândia</c:v>
                </c:pt>
                <c:pt idx="19">
                  <c:v>EU28</c:v>
                </c:pt>
              </c:strCache>
            </c:strRef>
          </c:cat>
          <c:val>
            <c:numRef>
              <c:f>'Eurostat_Comp-internacional_B'!$I$15:$I$34</c:f>
              <c:numCache>
                <c:formatCode>0.00</c:formatCode>
                <c:ptCount val="20"/>
                <c:pt idx="0">
                  <c:v>0.98354587182392594</c:v>
                </c:pt>
                <c:pt idx="1">
                  <c:v>1.2128228866352435</c:v>
                </c:pt>
                <c:pt idx="2">
                  <c:v>0.94876997210246006</c:v>
                </c:pt>
                <c:pt idx="3">
                  <c:v>1.6662739845401584</c:v>
                </c:pt>
                <c:pt idx="4">
                  <c:v>0.40911124511272345</c:v>
                </c:pt>
                <c:pt idx="5">
                  <c:v>0.79968068924190938</c:v>
                </c:pt>
                <c:pt idx="6">
                  <c:v>0.88891054284932092</c:v>
                </c:pt>
                <c:pt idx="7">
                  <c:v>0.9379716631083812</c:v>
                </c:pt>
                <c:pt idx="8">
                  <c:v>0.37846977596167397</c:v>
                </c:pt>
                <c:pt idx="9">
                  <c:v>0.81192828393706551</c:v>
                </c:pt>
                <c:pt idx="10">
                  <c:v>0.90035673257149762</c:v>
                </c:pt>
                <c:pt idx="11">
                  <c:v>0.90523690773067333</c:v>
                </c:pt>
                <c:pt idx="12">
                  <c:v>0.66879318103608021</c:v>
                </c:pt>
                <c:pt idx="13">
                  <c:v>1.2007185062002819</c:v>
                </c:pt>
                <c:pt idx="14">
                  <c:v>0.98751815008883392</c:v>
                </c:pt>
                <c:pt idx="15">
                  <c:v>0.65709657897547258</c:v>
                </c:pt>
                <c:pt idx="16">
                  <c:v>0.96134991485628773</c:v>
                </c:pt>
                <c:pt idx="17">
                  <c:v>0.99828470835748473</c:v>
                </c:pt>
                <c:pt idx="18">
                  <c:v>1.0456068076047234</c:v>
                </c:pt>
                <c:pt idx="19">
                  <c:v>0.99458506491519161</c:v>
                </c:pt>
              </c:numCache>
            </c:numRef>
          </c:val>
        </c:ser>
        <c:ser>
          <c:idx val="1"/>
          <c:order val="1"/>
          <c:spPr>
            <a:ln>
              <a:solidFill>
                <a:srgbClr val="3B6243"/>
              </a:solidFill>
            </a:ln>
          </c:spPr>
          <c:marker>
            <c:symbol val="none"/>
          </c:marker>
          <c:cat>
            <c:strRef>
              <c:f>'Eurostat_Comp-internacional_B'!$H$15:$H$34</c:f>
              <c:strCache>
                <c:ptCount val="20"/>
                <c:pt idx="0">
                  <c:v>Bélgica</c:v>
                </c:pt>
                <c:pt idx="1">
                  <c:v>Alemanha</c:v>
                </c:pt>
                <c:pt idx="2">
                  <c:v>Estónia</c:v>
                </c:pt>
                <c:pt idx="3">
                  <c:v>Irlanda</c:v>
                </c:pt>
                <c:pt idx="4">
                  <c:v>Grécia</c:v>
                </c:pt>
                <c:pt idx="5">
                  <c:v>Espanha</c:v>
                </c:pt>
                <c:pt idx="6">
                  <c:v>França</c:v>
                </c:pt>
                <c:pt idx="7">
                  <c:v>Itália</c:v>
                </c:pt>
                <c:pt idx="8">
                  <c:v>Chipre</c:v>
                </c:pt>
                <c:pt idx="9">
                  <c:v>Letónia</c:v>
                </c:pt>
                <c:pt idx="10">
                  <c:v>Lituânia</c:v>
                </c:pt>
                <c:pt idx="11">
                  <c:v>Luxemburgo</c:v>
                </c:pt>
                <c:pt idx="12">
                  <c:v>Malta</c:v>
                </c:pt>
                <c:pt idx="13">
                  <c:v>Países Baixos</c:v>
                </c:pt>
                <c:pt idx="14">
                  <c:v>Áustria</c:v>
                </c:pt>
                <c:pt idx="15">
                  <c:v>Portugal</c:v>
                </c:pt>
                <c:pt idx="16">
                  <c:v>Eslovénia</c:v>
                </c:pt>
                <c:pt idx="17">
                  <c:v>Eslováquia</c:v>
                </c:pt>
                <c:pt idx="18">
                  <c:v>Finlândia</c:v>
                </c:pt>
                <c:pt idx="19">
                  <c:v>EU28</c:v>
                </c:pt>
              </c:strCache>
            </c:strRef>
          </c:cat>
          <c:val>
            <c:numRef>
              <c:f>'Eurostat_Comp-internacional_B'!$J$15:$J$34</c:f>
              <c:numCache>
                <c:formatCode>0.00</c:formatCode>
                <c:ptCount val="20"/>
                <c:pt idx="0">
                  <c:v>1.0239896208171158</c:v>
                </c:pt>
                <c:pt idx="1">
                  <c:v>1.294217283709949</c:v>
                </c:pt>
                <c:pt idx="2">
                  <c:v>0.92876489931829664</c:v>
                </c:pt>
                <c:pt idx="3">
                  <c:v>2.2367656242494114</c:v>
                </c:pt>
                <c:pt idx="4">
                  <c:v>0.59620160701241787</c:v>
                </c:pt>
                <c:pt idx="5">
                  <c:v>0.93442091337561306</c:v>
                </c:pt>
                <c:pt idx="6">
                  <c:v>0.94375351270337648</c:v>
                </c:pt>
                <c:pt idx="7">
                  <c:v>1.1734303839809253</c:v>
                </c:pt>
                <c:pt idx="8">
                  <c:v>0.38810243359312868</c:v>
                </c:pt>
                <c:pt idx="9">
                  <c:v>0.85484676882078614</c:v>
                </c:pt>
                <c:pt idx="10">
                  <c:v>0.91980466584927534</c:v>
                </c:pt>
                <c:pt idx="11">
                  <c:v>0.81930981000387748</c:v>
                </c:pt>
                <c:pt idx="12">
                  <c:v>0.56793998845931903</c:v>
                </c:pt>
                <c:pt idx="13">
                  <c:v>1.2237099571908299</c:v>
                </c:pt>
                <c:pt idx="14">
                  <c:v>0.99856879825470746</c:v>
                </c:pt>
                <c:pt idx="15">
                  <c:v>0.84506777751220674</c:v>
                </c:pt>
                <c:pt idx="16">
                  <c:v>1.0655839219672187</c:v>
                </c:pt>
                <c:pt idx="17">
                  <c:v>1.0345311571620852</c:v>
                </c:pt>
                <c:pt idx="18">
                  <c:v>1.0111688331619577</c:v>
                </c:pt>
                <c:pt idx="19">
                  <c:v>1.0674084322163613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760040"/>
        <c:axId val="190760424"/>
      </c:radarChart>
      <c:catAx>
        <c:axId val="190760040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PT"/>
          </a:p>
        </c:txPr>
        <c:crossAx val="190760424"/>
        <c:crosses val="autoZero"/>
        <c:auto val="1"/>
        <c:lblAlgn val="ctr"/>
        <c:lblOffset val="100"/>
        <c:noMultiLvlLbl val="0"/>
      </c:catAx>
      <c:valAx>
        <c:axId val="190760424"/>
        <c:scaling>
          <c:orientation val="minMax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crossAx val="190760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radarChart>
        <c:radarStyle val="marker"/>
        <c:varyColors val="0"/>
        <c:ser>
          <c:idx val="0"/>
          <c:order val="0"/>
          <c:marker>
            <c:symbol val="none"/>
          </c:marker>
          <c:cat>
            <c:strRef>
              <c:f>'Eurostat_Comp-internacional_B&amp;S'!$H$15:$H$34</c:f>
              <c:strCache>
                <c:ptCount val="20"/>
                <c:pt idx="0">
                  <c:v>Bélgica</c:v>
                </c:pt>
                <c:pt idx="1">
                  <c:v>Alemanha</c:v>
                </c:pt>
                <c:pt idx="2">
                  <c:v>Estónia</c:v>
                </c:pt>
                <c:pt idx="3">
                  <c:v>Irlanda</c:v>
                </c:pt>
                <c:pt idx="4">
                  <c:v>Grécia</c:v>
                </c:pt>
                <c:pt idx="5">
                  <c:v>Espanha</c:v>
                </c:pt>
                <c:pt idx="6">
                  <c:v>França</c:v>
                </c:pt>
                <c:pt idx="7">
                  <c:v>Itália</c:v>
                </c:pt>
                <c:pt idx="8">
                  <c:v>Chipre</c:v>
                </c:pt>
                <c:pt idx="9">
                  <c:v>Letónia</c:v>
                </c:pt>
                <c:pt idx="10">
                  <c:v>Lituânia</c:v>
                </c:pt>
                <c:pt idx="11">
                  <c:v>Luxemburgo</c:v>
                </c:pt>
                <c:pt idx="12">
                  <c:v>Malta</c:v>
                </c:pt>
                <c:pt idx="13">
                  <c:v>Países Baixos</c:v>
                </c:pt>
                <c:pt idx="14">
                  <c:v>Áustria</c:v>
                </c:pt>
                <c:pt idx="15">
                  <c:v>Portugal</c:v>
                </c:pt>
                <c:pt idx="16">
                  <c:v>Eslovénia</c:v>
                </c:pt>
                <c:pt idx="17">
                  <c:v>Eslováquia</c:v>
                </c:pt>
                <c:pt idx="18">
                  <c:v>Finlândia</c:v>
                </c:pt>
                <c:pt idx="19">
                  <c:v>EU28</c:v>
                </c:pt>
              </c:strCache>
            </c:strRef>
          </c:cat>
          <c:val>
            <c:numRef>
              <c:f>'Eurostat_Comp-internacional_B&amp;S'!$I$15:$I$34</c:f>
              <c:numCache>
                <c:formatCode>0.00</c:formatCode>
                <c:ptCount val="20"/>
                <c:pt idx="0">
                  <c:v>1.0170908719951617</c:v>
                </c:pt>
                <c:pt idx="1">
                  <c:v>1.1402826637042522</c:v>
                </c:pt>
                <c:pt idx="2">
                  <c:v>1.0927702502225298</c:v>
                </c:pt>
                <c:pt idx="3">
                  <c:v>1.1922830114471423</c:v>
                </c:pt>
                <c:pt idx="4">
                  <c:v>0.7308712958867758</c:v>
                </c:pt>
                <c:pt idx="5">
                  <c:v>0.95216562638938196</c:v>
                </c:pt>
                <c:pt idx="6">
                  <c:v>0.9429004387670874</c:v>
                </c:pt>
                <c:pt idx="7">
                  <c:v>0.92907005562592937</c:v>
                </c:pt>
                <c:pt idx="8">
                  <c:v>0.87361399080501212</c:v>
                </c:pt>
                <c:pt idx="9">
                  <c:v>0.97577402492963405</c:v>
                </c:pt>
                <c:pt idx="10">
                  <c:v>0.97208569093090169</c:v>
                </c:pt>
                <c:pt idx="11">
                  <c:v>1.2193030755919139</c:v>
                </c:pt>
                <c:pt idx="12">
                  <c:v>0.9961297184444029</c:v>
                </c:pt>
                <c:pt idx="13">
                  <c:v>1.1315113861324502</c:v>
                </c:pt>
                <c:pt idx="14">
                  <c:v>1.0639234231342591</c:v>
                </c:pt>
                <c:pt idx="15">
                  <c:v>0.80875982193540674</c:v>
                </c:pt>
                <c:pt idx="16">
                  <c:v>1.020242737589274</c:v>
                </c:pt>
                <c:pt idx="17">
                  <c:v>0.98595509394319436</c:v>
                </c:pt>
                <c:pt idx="18">
                  <c:v>1.0376040081158906</c:v>
                </c:pt>
                <c:pt idx="19">
                  <c:v>1.0211752820542663</c:v>
                </c:pt>
              </c:numCache>
            </c:numRef>
          </c:val>
        </c:ser>
        <c:ser>
          <c:idx val="1"/>
          <c:order val="1"/>
          <c:spPr>
            <a:ln>
              <a:solidFill>
                <a:srgbClr val="3B6243"/>
              </a:solidFill>
            </a:ln>
          </c:spPr>
          <c:marker>
            <c:symbol val="none"/>
          </c:marker>
          <c:cat>
            <c:strRef>
              <c:f>'Eurostat_Comp-internacional_B&amp;S'!$H$15:$H$34</c:f>
              <c:strCache>
                <c:ptCount val="20"/>
                <c:pt idx="0">
                  <c:v>Bélgica</c:v>
                </c:pt>
                <c:pt idx="1">
                  <c:v>Alemanha</c:v>
                </c:pt>
                <c:pt idx="2">
                  <c:v>Estónia</c:v>
                </c:pt>
                <c:pt idx="3">
                  <c:v>Irlanda</c:v>
                </c:pt>
                <c:pt idx="4">
                  <c:v>Grécia</c:v>
                </c:pt>
                <c:pt idx="5">
                  <c:v>Espanha</c:v>
                </c:pt>
                <c:pt idx="6">
                  <c:v>França</c:v>
                </c:pt>
                <c:pt idx="7">
                  <c:v>Itália</c:v>
                </c:pt>
                <c:pt idx="8">
                  <c:v>Chipre</c:v>
                </c:pt>
                <c:pt idx="9">
                  <c:v>Letónia</c:v>
                </c:pt>
                <c:pt idx="10">
                  <c:v>Lituânia</c:v>
                </c:pt>
                <c:pt idx="11">
                  <c:v>Luxemburgo</c:v>
                </c:pt>
                <c:pt idx="12">
                  <c:v>Malta</c:v>
                </c:pt>
                <c:pt idx="13">
                  <c:v>Países Baixos</c:v>
                </c:pt>
                <c:pt idx="14">
                  <c:v>Áustria</c:v>
                </c:pt>
                <c:pt idx="15">
                  <c:v>Portugal</c:v>
                </c:pt>
                <c:pt idx="16">
                  <c:v>Eslovénia</c:v>
                </c:pt>
                <c:pt idx="17">
                  <c:v>Eslováquia</c:v>
                </c:pt>
                <c:pt idx="18">
                  <c:v>Finlândia</c:v>
                </c:pt>
                <c:pt idx="19">
                  <c:v>EU28</c:v>
                </c:pt>
              </c:strCache>
            </c:strRef>
          </c:cat>
          <c:val>
            <c:numRef>
              <c:f>'Eurostat_Comp-internacional_B&amp;S'!$J$15:$J$34</c:f>
              <c:numCache>
                <c:formatCode>0.00</c:formatCode>
                <c:ptCount val="20"/>
                <c:pt idx="0">
                  <c:v>1.0264698664235881</c:v>
                </c:pt>
                <c:pt idx="1">
                  <c:v>1.2076930255967548</c:v>
                </c:pt>
                <c:pt idx="2">
                  <c:v>1.0547652377889598</c:v>
                </c:pt>
                <c:pt idx="3">
                  <c:v>1.2397660591307325</c:v>
                </c:pt>
                <c:pt idx="4">
                  <c:v>0.97496701002501329</c:v>
                </c:pt>
                <c:pt idx="5">
                  <c:v>1.0979863851500375</c:v>
                </c:pt>
                <c:pt idx="6">
                  <c:v>0.96214517361697505</c:v>
                </c:pt>
                <c:pt idx="7">
                  <c:v>1.1282709392930748</c:v>
                </c:pt>
                <c:pt idx="8">
                  <c:v>1.0000884407888919</c:v>
                </c:pt>
                <c:pt idx="9">
                  <c:v>1.0094621860432755</c:v>
                </c:pt>
                <c:pt idx="10">
                  <c:v>1.0115362267805263</c:v>
                </c:pt>
                <c:pt idx="11">
                  <c:v>1.209324762720245</c:v>
                </c:pt>
                <c:pt idx="12">
                  <c:v>1.0924727826120888</c:v>
                </c:pt>
                <c:pt idx="13">
                  <c:v>1.1556460486400328</c:v>
                </c:pt>
                <c:pt idx="14">
                  <c:v>1.0581827413510583</c:v>
                </c:pt>
                <c:pt idx="15">
                  <c:v>1.0566974370415818</c:v>
                </c:pt>
                <c:pt idx="16">
                  <c:v>1.1382406459478134</c:v>
                </c:pt>
                <c:pt idx="17">
                  <c:v>1.0367066909436871</c:v>
                </c:pt>
                <c:pt idx="18">
                  <c:v>0.97317773686592357</c:v>
                </c:pt>
                <c:pt idx="19">
                  <c:v>1.0842284000689071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137008"/>
        <c:axId val="140172824"/>
      </c:radarChart>
      <c:catAx>
        <c:axId val="140137008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PT"/>
          </a:p>
        </c:txPr>
        <c:crossAx val="140172824"/>
        <c:crosses val="autoZero"/>
        <c:auto val="1"/>
        <c:lblAlgn val="ctr"/>
        <c:lblOffset val="100"/>
        <c:noMultiLvlLbl val="0"/>
      </c:catAx>
      <c:valAx>
        <c:axId val="140172824"/>
        <c:scaling>
          <c:orientation val="minMax"/>
          <c:max val="1.8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crossAx val="1401370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C593DD-5425-464C-B09E-2580736C7008}" type="doc">
      <dgm:prSet loTypeId="urn:microsoft.com/office/officeart/2005/8/layout/arrow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PT"/>
        </a:p>
      </dgm:t>
    </dgm:pt>
    <dgm:pt modelId="{47CF6256-18D5-4520-96B4-EDD414AB46EB}">
      <dgm:prSet phldrT="[Text]" custT="1"/>
      <dgm:spPr/>
      <dgm:t>
        <a:bodyPr/>
        <a:lstStyle/>
        <a:p>
          <a:r>
            <a:rPr lang="pt-PT" sz="1600" b="1" dirty="0"/>
            <a:t>Ativos </a:t>
          </a:r>
        </a:p>
        <a:p>
          <a:r>
            <a:rPr lang="pt-PT" sz="1600" b="0" dirty="0"/>
            <a:t>(disponibilidades)</a:t>
          </a:r>
        </a:p>
      </dgm:t>
    </dgm:pt>
    <dgm:pt modelId="{5DC0A310-5B7E-4386-9127-B0B199FA9E74}" type="parTrans" cxnId="{75D1A77C-1210-489B-91E1-99E5B7D0E39F}">
      <dgm:prSet/>
      <dgm:spPr/>
      <dgm:t>
        <a:bodyPr/>
        <a:lstStyle/>
        <a:p>
          <a:endParaRPr lang="pt-PT"/>
        </a:p>
      </dgm:t>
    </dgm:pt>
    <dgm:pt modelId="{130DD477-960D-4C65-B813-5B5896E6525C}" type="sibTrans" cxnId="{75D1A77C-1210-489B-91E1-99E5B7D0E39F}">
      <dgm:prSet/>
      <dgm:spPr/>
      <dgm:t>
        <a:bodyPr/>
        <a:lstStyle/>
        <a:p>
          <a:endParaRPr lang="pt-PT"/>
        </a:p>
      </dgm:t>
    </dgm:pt>
    <dgm:pt modelId="{D63D3FFD-2D41-4090-A6AA-EB1F62E96AF1}">
      <dgm:prSet phldrT="[Text]"/>
      <dgm:spPr/>
      <dgm:t>
        <a:bodyPr/>
        <a:lstStyle/>
        <a:p>
          <a:r>
            <a:rPr lang="pt-PT" b="1" dirty="0"/>
            <a:t>Passivos </a:t>
          </a:r>
          <a:r>
            <a:rPr lang="pt-PT" b="0" dirty="0"/>
            <a:t>(responsabilidades)</a:t>
          </a:r>
        </a:p>
      </dgm:t>
    </dgm:pt>
    <dgm:pt modelId="{9A04DED1-863F-4622-B824-4195059FA89B}" type="parTrans" cxnId="{FCFCF00B-4CDF-4494-9680-7CFED15F29BA}">
      <dgm:prSet/>
      <dgm:spPr/>
      <dgm:t>
        <a:bodyPr/>
        <a:lstStyle/>
        <a:p>
          <a:endParaRPr lang="pt-PT"/>
        </a:p>
      </dgm:t>
    </dgm:pt>
    <dgm:pt modelId="{F9EF09DE-1030-4201-8734-D6749E89838D}" type="sibTrans" cxnId="{FCFCF00B-4CDF-4494-9680-7CFED15F29BA}">
      <dgm:prSet/>
      <dgm:spPr/>
      <dgm:t>
        <a:bodyPr/>
        <a:lstStyle/>
        <a:p>
          <a:endParaRPr lang="pt-PT"/>
        </a:p>
      </dgm:t>
    </dgm:pt>
    <dgm:pt modelId="{FA65B087-A2EE-4D87-8840-98998DC63306}" type="pres">
      <dgm:prSet presAssocID="{02C593DD-5425-464C-B09E-2580736C700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B7E6FEB5-216D-468F-8547-B9564BC89292}" type="pres">
      <dgm:prSet presAssocID="{02C593DD-5425-464C-B09E-2580736C7008}" presName="divider" presStyleLbl="fgShp" presStyleIdx="0" presStyleCnt="1"/>
      <dgm:spPr/>
    </dgm:pt>
    <dgm:pt modelId="{B600D66E-276D-4D15-A550-F065FE2318BC}" type="pres">
      <dgm:prSet presAssocID="{47CF6256-18D5-4520-96B4-EDD414AB46EB}" presName="downArrow" presStyleLbl="node1" presStyleIdx="0" presStyleCnt="2"/>
      <dgm:spPr/>
    </dgm:pt>
    <dgm:pt modelId="{1A6A2029-EC54-48D1-BBB0-514833037128}" type="pres">
      <dgm:prSet presAssocID="{47CF6256-18D5-4520-96B4-EDD414AB46EB}" presName="downArrowText" presStyleLbl="revTx" presStyleIdx="0" presStyleCnt="2" custScaleX="15625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A0A18B4-8F6B-4BCD-9209-FCBF8AAB974F}" type="pres">
      <dgm:prSet presAssocID="{D63D3FFD-2D41-4090-A6AA-EB1F62E96AF1}" presName="upArrow" presStyleLbl="node1" presStyleIdx="1" presStyleCnt="2"/>
      <dgm:spPr/>
    </dgm:pt>
    <dgm:pt modelId="{D2373080-072B-457D-BF0D-CBDC41E65513}" type="pres">
      <dgm:prSet presAssocID="{D63D3FFD-2D41-4090-A6AA-EB1F62E96AF1}" presName="upArrowText" presStyleLbl="revTx" presStyleIdx="1" presStyleCnt="2" custScaleX="176442" custLinFactNeighborX="-16827" custLinFactNeighborY="-257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FCFCF00B-4CDF-4494-9680-7CFED15F29BA}" srcId="{02C593DD-5425-464C-B09E-2580736C7008}" destId="{D63D3FFD-2D41-4090-A6AA-EB1F62E96AF1}" srcOrd="1" destOrd="0" parTransId="{9A04DED1-863F-4622-B824-4195059FA89B}" sibTransId="{F9EF09DE-1030-4201-8734-D6749E89838D}"/>
    <dgm:cxn modelId="{C938CD67-5645-4624-8C17-690868C8193F}" type="presOf" srcId="{02C593DD-5425-464C-B09E-2580736C7008}" destId="{FA65B087-A2EE-4D87-8840-98998DC63306}" srcOrd="0" destOrd="0" presId="urn:microsoft.com/office/officeart/2005/8/layout/arrow3"/>
    <dgm:cxn modelId="{75D1A77C-1210-489B-91E1-99E5B7D0E39F}" srcId="{02C593DD-5425-464C-B09E-2580736C7008}" destId="{47CF6256-18D5-4520-96B4-EDD414AB46EB}" srcOrd="0" destOrd="0" parTransId="{5DC0A310-5B7E-4386-9127-B0B199FA9E74}" sibTransId="{130DD477-960D-4C65-B813-5B5896E6525C}"/>
    <dgm:cxn modelId="{73C08BE9-A7CC-45AF-939E-7AC7BAB375FB}" type="presOf" srcId="{47CF6256-18D5-4520-96B4-EDD414AB46EB}" destId="{1A6A2029-EC54-48D1-BBB0-514833037128}" srcOrd="0" destOrd="0" presId="urn:microsoft.com/office/officeart/2005/8/layout/arrow3"/>
    <dgm:cxn modelId="{903201DE-A5BC-4D52-8998-F3F214A38659}" type="presOf" srcId="{D63D3FFD-2D41-4090-A6AA-EB1F62E96AF1}" destId="{D2373080-072B-457D-BF0D-CBDC41E65513}" srcOrd="0" destOrd="0" presId="urn:microsoft.com/office/officeart/2005/8/layout/arrow3"/>
    <dgm:cxn modelId="{1FAC2960-CE18-451B-B80E-5D5D456E9415}" type="presParOf" srcId="{FA65B087-A2EE-4D87-8840-98998DC63306}" destId="{B7E6FEB5-216D-468F-8547-B9564BC89292}" srcOrd="0" destOrd="0" presId="urn:microsoft.com/office/officeart/2005/8/layout/arrow3"/>
    <dgm:cxn modelId="{78A68E7D-8B1D-4CF8-BDAA-C1B81AFEA77F}" type="presParOf" srcId="{FA65B087-A2EE-4D87-8840-98998DC63306}" destId="{B600D66E-276D-4D15-A550-F065FE2318BC}" srcOrd="1" destOrd="0" presId="urn:microsoft.com/office/officeart/2005/8/layout/arrow3"/>
    <dgm:cxn modelId="{6537364D-981F-4525-BAEB-23B68CB5029F}" type="presParOf" srcId="{FA65B087-A2EE-4D87-8840-98998DC63306}" destId="{1A6A2029-EC54-48D1-BBB0-514833037128}" srcOrd="2" destOrd="0" presId="urn:microsoft.com/office/officeart/2005/8/layout/arrow3"/>
    <dgm:cxn modelId="{6B695FC7-1267-48E5-B5B7-8270984C683E}" type="presParOf" srcId="{FA65B087-A2EE-4D87-8840-98998DC63306}" destId="{6A0A18B4-8F6B-4BCD-9209-FCBF8AAB974F}" srcOrd="3" destOrd="0" presId="urn:microsoft.com/office/officeart/2005/8/layout/arrow3"/>
    <dgm:cxn modelId="{7ED62819-558F-4F9B-B5BA-1AE9C5A1FA73}" type="presParOf" srcId="{FA65B087-A2EE-4D87-8840-98998DC63306}" destId="{D2373080-072B-457D-BF0D-CBDC41E65513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6FEB5-216D-468F-8547-B9564BC89292}">
      <dsp:nvSpPr>
        <dsp:cNvPr id="0" name=""/>
        <dsp:cNvSpPr/>
      </dsp:nvSpPr>
      <dsp:spPr>
        <a:xfrm rot="21300000">
          <a:off x="8203" y="622975"/>
          <a:ext cx="3411621" cy="337201"/>
        </a:xfrm>
        <a:prstGeom prst="mathMinus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0D66E-276D-4D15-A550-F065FE2318BC}">
      <dsp:nvSpPr>
        <dsp:cNvPr id="0" name=""/>
        <dsp:cNvSpPr/>
      </dsp:nvSpPr>
      <dsp:spPr>
        <a:xfrm>
          <a:off x="411363" y="79157"/>
          <a:ext cx="1028408" cy="633260"/>
        </a:xfrm>
        <a:prstGeom prst="down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A2029-EC54-48D1-BBB0-514833037128}">
      <dsp:nvSpPr>
        <dsp:cNvPr id="0" name=""/>
        <dsp:cNvSpPr/>
      </dsp:nvSpPr>
      <dsp:spPr>
        <a:xfrm>
          <a:off x="1508332" y="0"/>
          <a:ext cx="1714014" cy="664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/>
            <a:t>Ativos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0" kern="1200" dirty="0"/>
            <a:t>(disponibilidades)</a:t>
          </a:r>
        </a:p>
      </dsp:txBody>
      <dsp:txXfrm>
        <a:off x="1508332" y="0"/>
        <a:ext cx="1714014" cy="664923"/>
      </dsp:txXfrm>
    </dsp:sp>
    <dsp:sp modelId="{6A0A18B4-8F6B-4BCD-9209-FCBF8AAB974F}">
      <dsp:nvSpPr>
        <dsp:cNvPr id="0" name=""/>
        <dsp:cNvSpPr/>
      </dsp:nvSpPr>
      <dsp:spPr>
        <a:xfrm>
          <a:off x="1988256" y="870733"/>
          <a:ext cx="1028408" cy="633260"/>
        </a:xfrm>
        <a:prstGeom prst="upArrow">
          <a:avLst/>
        </a:prstGeom>
        <a:solidFill>
          <a:schemeClr val="accent2">
            <a:hueOff val="-19707808"/>
            <a:satOff val="43980"/>
            <a:lumOff val="-1568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373080-072B-457D-BF0D-CBDC41E65513}">
      <dsp:nvSpPr>
        <dsp:cNvPr id="0" name=""/>
        <dsp:cNvSpPr/>
      </dsp:nvSpPr>
      <dsp:spPr>
        <a:xfrm>
          <a:off x="0" y="901106"/>
          <a:ext cx="1935513" cy="664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b="1" kern="1200" dirty="0"/>
            <a:t>Passivos </a:t>
          </a:r>
          <a:r>
            <a:rPr lang="pt-PT" sz="1500" b="0" kern="1200" dirty="0"/>
            <a:t>(responsabilidades)</a:t>
          </a:r>
        </a:p>
      </dsp:txBody>
      <dsp:txXfrm>
        <a:off x="0" y="901106"/>
        <a:ext cx="1935513" cy="6649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0"/>
          </a:xfrm>
          <a:prstGeom prst="rect">
            <a:avLst/>
          </a:prstGeom>
        </p:spPr>
        <p:txBody>
          <a:bodyPr vert="horz" lIns="95143" tIns="47572" rIns="95143" bIns="4757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0"/>
          </a:xfrm>
          <a:prstGeom prst="rect">
            <a:avLst/>
          </a:prstGeom>
        </p:spPr>
        <p:txBody>
          <a:bodyPr vert="horz" lIns="95143" tIns="47572" rIns="95143" bIns="47572" rtlCol="0"/>
          <a:lstStyle>
            <a:lvl1pPr algn="r">
              <a:defRPr sz="1200"/>
            </a:lvl1pPr>
          </a:lstStyle>
          <a:p>
            <a:fld id="{ED306E2E-E468-41CE-AF2D-3CA7FCB9D727}" type="datetimeFigureOut">
              <a:rPr lang="en-GB" smtClean="0"/>
              <a:pPr/>
              <a:t>16/05/2017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1730"/>
          </a:xfrm>
          <a:prstGeom prst="rect">
            <a:avLst/>
          </a:prstGeom>
        </p:spPr>
        <p:txBody>
          <a:bodyPr vert="horz" lIns="95143" tIns="47572" rIns="95143" bIns="4757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5143" tIns="47572" rIns="95143" bIns="47572" rtlCol="0" anchor="b"/>
          <a:lstStyle>
            <a:lvl1pPr algn="r">
              <a:defRPr sz="1200"/>
            </a:lvl1pPr>
          </a:lstStyle>
          <a:p>
            <a:fld id="{197D6717-E922-4AA0-A68F-DF53BB2CF2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845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0"/>
          </a:xfrm>
          <a:prstGeom prst="rect">
            <a:avLst/>
          </a:prstGeom>
        </p:spPr>
        <p:txBody>
          <a:bodyPr vert="horz" lIns="95143" tIns="47572" rIns="95143" bIns="47572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0"/>
          </a:xfrm>
          <a:prstGeom prst="rect">
            <a:avLst/>
          </a:prstGeom>
        </p:spPr>
        <p:txBody>
          <a:bodyPr vert="horz" lIns="95143" tIns="47572" rIns="95143" bIns="47572" rtlCol="0"/>
          <a:lstStyle>
            <a:lvl1pPr algn="r">
              <a:defRPr sz="1200"/>
            </a:lvl1pPr>
          </a:lstStyle>
          <a:p>
            <a:fld id="{19DB8ECB-CE63-4F49-AC57-4A6F3B6E4AF3}" type="datetimeFigureOut">
              <a:rPr lang="pt-PT" smtClean="0"/>
              <a:pPr/>
              <a:t>16-05-2017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143" tIns="47572" rIns="95143" bIns="47572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1443"/>
            <a:ext cx="5679440" cy="4605575"/>
          </a:xfrm>
          <a:prstGeom prst="rect">
            <a:avLst/>
          </a:prstGeom>
        </p:spPr>
        <p:txBody>
          <a:bodyPr vert="horz" lIns="95143" tIns="47572" rIns="95143" bIns="4757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0"/>
          </a:xfrm>
          <a:prstGeom prst="rect">
            <a:avLst/>
          </a:prstGeom>
        </p:spPr>
        <p:txBody>
          <a:bodyPr vert="horz" lIns="95143" tIns="47572" rIns="95143" bIns="47572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5143" tIns="47572" rIns="95143" bIns="47572" rtlCol="0" anchor="b"/>
          <a:lstStyle>
            <a:lvl1pPr algn="r">
              <a:defRPr sz="1200"/>
            </a:lvl1pPr>
          </a:lstStyle>
          <a:p>
            <a:fld id="{42884D60-9D7A-4A2F-BB2D-E746493539C4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7604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70491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5314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64005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57550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51360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0074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41321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103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1284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80448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3394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75877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4292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835347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2120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811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80430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184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01730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04858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68363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2901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84D60-9D7A-4A2F-BB2D-E746493539C4}" type="slidenum">
              <a:rPr lang="pt-PT" smtClean="0"/>
              <a:pPr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7224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0" y="2376000"/>
            <a:ext cx="3960440" cy="493200"/>
          </a:xfrm>
        </p:spPr>
        <p:txBody>
          <a:bodyPr lIns="0" tIns="0" rIns="0" bIns="0"/>
          <a:lstStyle/>
          <a:p>
            <a:r>
              <a:rPr lang="pt-PT" dirty="0"/>
              <a:t>Nome</a:t>
            </a:r>
            <a:r>
              <a:rPr lang="pt-PT" dirty="0">
                <a:solidFill>
                  <a:srgbClr val="9B7D40"/>
                </a:solidFill>
              </a:rPr>
              <a:t> • </a:t>
            </a:r>
            <a:r>
              <a:rPr lang="pt-PT" b="0" dirty="0"/>
              <a:t>Cargo </a:t>
            </a:r>
            <a:r>
              <a:rPr lang="pt-PT" dirty="0"/>
              <a:t/>
            </a:r>
            <a:br>
              <a:rPr lang="pt-PT" dirty="0"/>
            </a:br>
            <a:r>
              <a:rPr lang="pt-PT" sz="1400" b="0" dirty="0">
                <a:solidFill>
                  <a:srgbClr val="696969"/>
                </a:solidFill>
              </a:rPr>
              <a:t>4 novembro 2013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981075"/>
            <a:ext cx="7912127" cy="99853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mplate Final Grafi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0" y="648000"/>
            <a:ext cx="3960000" cy="135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pt-PT" dirty="0"/>
          </a:p>
        </p:txBody>
      </p:sp>
      <p:pic>
        <p:nvPicPr>
          <p:cNvPr id="9" name="Picture 8" descr="Logotipo BP Cor Assinatura D p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0000" y="1900800"/>
            <a:ext cx="1493506" cy="1022400"/>
          </a:xfrm>
          <a:prstGeom prst="rect">
            <a:avLst/>
          </a:prstGeom>
        </p:spPr>
      </p:pic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0000" y="3546000"/>
            <a:ext cx="3240000" cy="4320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r>
              <a:rPr lang="pt-PT" dirty="0"/>
              <a:t>Seminário  </a:t>
            </a:r>
            <a:r>
              <a:rPr lang="pt-PT" b="1" dirty="0"/>
              <a:t>Nome do seminário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0" y="2376000"/>
            <a:ext cx="2376000" cy="493200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r>
              <a:rPr lang="pt-PT" dirty="0"/>
              <a:t>Nome</a:t>
            </a:r>
            <a:r>
              <a:rPr lang="pt-PT" dirty="0">
                <a:solidFill>
                  <a:srgbClr val="9B7D40"/>
                </a:solidFill>
              </a:rPr>
              <a:t> • </a:t>
            </a:r>
            <a:r>
              <a:rPr lang="pt-PT" b="0" dirty="0"/>
              <a:t>Cargo </a:t>
            </a:r>
            <a:r>
              <a:rPr lang="pt-PT" dirty="0"/>
              <a:t/>
            </a:r>
            <a:br>
              <a:rPr lang="pt-PT" dirty="0"/>
            </a:br>
            <a:r>
              <a:rPr lang="pt-PT" sz="1400" b="0" dirty="0">
                <a:solidFill>
                  <a:srgbClr val="696969"/>
                </a:solidFill>
              </a:rPr>
              <a:t>4 novembro 2013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rgbClr val="83232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mplate Final Grafic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38000"/>
            <a:ext cx="722376" cy="522122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0000" y="1692000"/>
            <a:ext cx="711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 level</a:t>
            </a:r>
            <a:endParaRPr lang="pt-PT" dirty="0"/>
          </a:p>
        </p:txBody>
      </p:sp>
      <p:pic>
        <p:nvPicPr>
          <p:cNvPr id="7" name="Picture 6" descr="Logotipo BP Cor Assinatura E p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7200" y="327600"/>
            <a:ext cx="2117843" cy="540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350000" y="925200"/>
            <a:ext cx="7794000" cy="0"/>
          </a:xfrm>
          <a:prstGeom prst="line">
            <a:avLst/>
          </a:prstGeom>
          <a:ln w="9525" cap="sq">
            <a:solidFill>
              <a:srgbClr val="696969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5"/>
          <p:cNvSpPr txBox="1">
            <a:spLocks/>
          </p:cNvSpPr>
          <p:nvPr/>
        </p:nvSpPr>
        <p:spPr>
          <a:xfrm>
            <a:off x="1350000" y="6534000"/>
            <a:ext cx="252000" cy="180000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46AFC-4816-4F6C-97F4-1E76602A713A}" type="slidenum">
              <a:rPr kumimoji="0" lang="pt-PT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pt-PT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t-PT" sz="800" b="0" i="0" u="none" strike="noStrike" kern="1200" cap="none" spc="0" normalizeH="0" baseline="0" noProof="0" dirty="0">
                <a:ln>
                  <a:noFill/>
                </a:ln>
                <a:solidFill>
                  <a:srgbClr val="9B7D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t-PT" sz="900" b="0" i="0" u="none" strike="noStrike" kern="1200" cap="none" spc="0" normalizeH="0" baseline="0" noProof="0" dirty="0">
                <a:ln>
                  <a:noFill/>
                </a:ln>
                <a:solidFill>
                  <a:srgbClr val="9B7D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</a:t>
            </a:r>
            <a:r>
              <a:rPr kumimoji="0" lang="pt-PT" sz="9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619672" y="6479970"/>
            <a:ext cx="29523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 dirty="0">
                <a:solidFill>
                  <a:srgbClr val="696969"/>
                </a:solidFill>
              </a:rPr>
              <a:t>16 maio 2017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3923928" y="278869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9B7D4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 potencial analítico da balança de pagamentos para a compreensão da economia portuguesa</a:t>
            </a:r>
            <a:endParaRPr lang="pt-P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7" r:id="rId2"/>
  </p:sldLayoutIdLst>
  <p:hf sldNum="0" hdr="0"/>
  <p:txStyles>
    <p:titleStyle>
      <a:lvl1pPr marL="0" marR="0" indent="0" algn="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None/>
        <a:tabLst/>
        <a:defRPr sz="1600" b="1" kern="1200">
          <a:solidFill>
            <a:srgbClr val="9B7D40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300"/>
        </a:spcBef>
        <a:buClr>
          <a:schemeClr val="tx1"/>
        </a:buClr>
        <a:buFont typeface="Arial" pitchFamily="34" charset="0"/>
        <a:buNone/>
        <a:defRPr lang="en-US" sz="2200" b="1" kern="1200" dirty="0" smtClean="0">
          <a:solidFill>
            <a:srgbClr val="83232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2000"/>
        </a:spcBef>
        <a:buClr>
          <a:srgbClr val="9B7D40"/>
        </a:buClr>
        <a:buFont typeface="Arial" pitchFamily="34" charset="0"/>
        <a:buNone/>
        <a:defRPr lang="en-US" sz="1800" b="1" kern="1200" dirty="0" smtClean="0">
          <a:solidFill>
            <a:srgbClr val="9B7D40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90000"/>
        </a:lnSpc>
        <a:spcBef>
          <a:spcPts val="600"/>
        </a:spcBef>
        <a:buClr>
          <a:srgbClr val="9B7D40"/>
        </a:buClr>
        <a:buFont typeface="Arial" pitchFamily="34" charset="0"/>
        <a:buNone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90000"/>
        </a:lnSpc>
        <a:spcBef>
          <a:spcPts val="300"/>
        </a:spcBef>
        <a:spcAft>
          <a:spcPts val="0"/>
        </a:spcAft>
        <a:buClr>
          <a:srgbClr val="832326"/>
        </a:buClr>
        <a:buFont typeface="Arial" pitchFamily="34" charset="0"/>
        <a:buChar char="•"/>
        <a:defRPr lang="en-US" sz="15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360000" marR="0" indent="-180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>
          <a:srgbClr val="9B7D40"/>
        </a:buClr>
        <a:buSzTx/>
        <a:buFont typeface="Arial" pitchFamily="34" charset="0"/>
        <a:buChar char="•"/>
        <a:tabLst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marR="0" indent="-180000" algn="l" defTabSz="827088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>
          <a:srgbClr val="696969"/>
        </a:buClr>
        <a:buSzTx/>
        <a:buFont typeface="Arial" pitchFamily="34" charset="0"/>
        <a:buChar char="•"/>
        <a:tabLst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180000" algn="l" defTabSz="827088" rtl="0" eaLnBrk="1" latinLnBrk="0" hangingPunct="1">
        <a:lnSpc>
          <a:spcPct val="90000"/>
        </a:lnSpc>
        <a:spcBef>
          <a:spcPts val="300"/>
        </a:spcBef>
        <a:spcAft>
          <a:spcPts val="0"/>
        </a:spcAft>
        <a:buFont typeface="Arial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936" y="836712"/>
            <a:ext cx="4536064" cy="1350000"/>
          </a:xfrm>
        </p:spPr>
        <p:txBody>
          <a:bodyPr>
            <a:noAutofit/>
          </a:bodyPr>
          <a:lstStyle/>
          <a:p>
            <a:pPr algn="ctr"/>
            <a:r>
              <a:rPr lang="pt-PT" sz="2800" dirty="0"/>
              <a:t>O potencial analítico da balança de pagamentos para a compreensão da economia portuguesa</a:t>
            </a:r>
            <a:endParaRPr lang="pt-PT" sz="2800" dirty="0">
              <a:solidFill>
                <a:srgbClr val="9B7D4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85992" y="2780928"/>
            <a:ext cx="2178496" cy="493200"/>
          </a:xfrm>
        </p:spPr>
        <p:txBody>
          <a:bodyPr/>
          <a:lstStyle/>
          <a:p>
            <a:pPr algn="r"/>
            <a:r>
              <a:rPr lang="pt-PT" sz="1800" dirty="0">
                <a:solidFill>
                  <a:srgbClr val="696969"/>
                </a:solidFill>
              </a:rPr>
              <a:t>16 maio 2017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3356992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ISEG - LISBON SCHOOL OF ECONOMICS &amp; MANAGEMENT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99592" y="1340768"/>
            <a:ext cx="7920000" cy="38248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Flowchart: Manual Input 7"/>
          <p:cNvSpPr/>
          <p:nvPr/>
        </p:nvSpPr>
        <p:spPr>
          <a:xfrm rot="16200000" flipH="1">
            <a:off x="4557780" y="903762"/>
            <a:ext cx="4112838" cy="4410789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angle 4"/>
          <p:cNvSpPr/>
          <p:nvPr/>
        </p:nvSpPr>
        <p:spPr>
          <a:xfrm>
            <a:off x="901539" y="5013175"/>
            <a:ext cx="7920000" cy="14404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7146" y="1179072"/>
            <a:ext cx="3370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rgbClr val="4D4D4D"/>
                </a:solidFill>
              </a:rPr>
              <a:t>Posição de Investimento Internacional </a:t>
            </a:r>
            <a:r>
              <a:rPr lang="pt-PT" sz="2400" b="1" dirty="0">
                <a:solidFill>
                  <a:srgbClr val="333333"/>
                </a:solidFill>
              </a:rPr>
              <a:t>LÍQUIDA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235735" y="2006383"/>
            <a:ext cx="1224136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2733528917"/>
              </p:ext>
            </p:extLst>
          </p:nvPr>
        </p:nvGraphicFramePr>
        <p:xfrm>
          <a:off x="5125699" y="3109156"/>
          <a:ext cx="3428028" cy="1583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Oval 14"/>
          <p:cNvSpPr/>
          <p:nvPr/>
        </p:nvSpPr>
        <p:spPr>
          <a:xfrm>
            <a:off x="4530414" y="4819921"/>
            <a:ext cx="360000" cy="36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6" name="Oval 15"/>
          <p:cNvSpPr/>
          <p:nvPr/>
        </p:nvSpPr>
        <p:spPr>
          <a:xfrm>
            <a:off x="3935129" y="4819921"/>
            <a:ext cx="360000" cy="36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7" name="Oval 16"/>
          <p:cNvSpPr/>
          <p:nvPr/>
        </p:nvSpPr>
        <p:spPr>
          <a:xfrm>
            <a:off x="5125699" y="4819921"/>
            <a:ext cx="360000" cy="360000"/>
          </a:xfrm>
          <a:prstGeom prst="ellipse">
            <a:avLst/>
          </a:prstGeom>
          <a:solidFill>
            <a:srgbClr val="9DB1A1"/>
          </a:solidFill>
          <a:ln>
            <a:solidFill>
              <a:srgbClr val="9DB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5453983" y="2168080"/>
            <a:ext cx="3211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/>
              <a:t>ATIVOS - PASSIVOS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6981" y="1633319"/>
            <a:ext cx="3694547" cy="100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PT" sz="1600" b="1" dirty="0"/>
              <a:t>PII líquida POSITIVA </a:t>
            </a:r>
            <a:r>
              <a:rPr lang="pt-PT" sz="1600" dirty="0">
                <a:sym typeface="Wingdings" pitchFamily="2" charset="2"/>
              </a:rPr>
              <a:t> </a:t>
            </a:r>
            <a:r>
              <a:rPr lang="pt-PT" sz="1600" dirty="0"/>
              <a:t>Ativos &gt; Passivos </a:t>
            </a:r>
            <a:r>
              <a:rPr lang="pt-PT" sz="1600" dirty="0">
                <a:sym typeface="Wingdings" pitchFamily="2" charset="2"/>
              </a:rPr>
              <a:t> País </a:t>
            </a:r>
            <a:r>
              <a:rPr lang="pt-PT" sz="1600" b="1" dirty="0">
                <a:sym typeface="Wingdings" pitchFamily="2" charset="2"/>
              </a:rPr>
              <a:t>CREDOR</a:t>
            </a:r>
            <a:r>
              <a:rPr lang="pt-PT" sz="1600" dirty="0">
                <a:sym typeface="Wingdings" pitchFamily="2" charset="2"/>
              </a:rPr>
              <a:t> face ao Exterior</a:t>
            </a:r>
          </a:p>
        </p:txBody>
      </p:sp>
      <p:sp>
        <p:nvSpPr>
          <p:cNvPr id="7" name="Rectangle 6"/>
          <p:cNvSpPr/>
          <p:nvPr/>
        </p:nvSpPr>
        <p:spPr>
          <a:xfrm>
            <a:off x="946981" y="5353114"/>
            <a:ext cx="7800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PT" b="1" dirty="0">
                <a:solidFill>
                  <a:srgbClr val="A4C8AC"/>
                </a:solidFill>
                <a:sym typeface="Wingdings" pitchFamily="2" charset="2"/>
              </a:rPr>
              <a:t>A PII tem vindo a ganhar importância, pois permite </a:t>
            </a:r>
            <a:r>
              <a:rPr lang="pt-PT" b="1" u="sng" dirty="0">
                <a:solidFill>
                  <a:srgbClr val="A4C8AC"/>
                </a:solidFill>
                <a:sym typeface="Wingdings" pitchFamily="2" charset="2"/>
              </a:rPr>
              <a:t>analisar aspetos relativos à sustentabilidade e vulnerabilidade da economia perante o exterior</a:t>
            </a:r>
            <a:r>
              <a:rPr lang="pt-PT" b="1" dirty="0">
                <a:solidFill>
                  <a:srgbClr val="A4C8AC"/>
                </a:solidFill>
                <a:sym typeface="Wingdings" pitchFamily="2" charset="2"/>
              </a:rPr>
              <a:t>, bem como compreender melhor a estrutura económica de certo país.</a:t>
            </a:r>
          </a:p>
        </p:txBody>
      </p:sp>
      <p:sp>
        <p:nvSpPr>
          <p:cNvPr id="3" name="Rectangle 2"/>
          <p:cNvSpPr/>
          <p:nvPr/>
        </p:nvSpPr>
        <p:spPr>
          <a:xfrm>
            <a:off x="868482" y="3030135"/>
            <a:ext cx="37730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PT" sz="1600" b="1" dirty="0"/>
              <a:t>PII líquida NEGATIVA </a:t>
            </a:r>
            <a:r>
              <a:rPr lang="pt-PT" sz="1600" dirty="0">
                <a:sym typeface="Wingdings" pitchFamily="2" charset="2"/>
              </a:rPr>
              <a:t> </a:t>
            </a:r>
            <a:r>
              <a:rPr lang="pt-PT" sz="1600" dirty="0"/>
              <a:t>Ativos &lt; Passivos </a:t>
            </a:r>
            <a:r>
              <a:rPr lang="pt-PT" sz="1600" dirty="0">
                <a:sym typeface="Wingdings" pitchFamily="2" charset="2"/>
              </a:rPr>
              <a:t> País </a:t>
            </a:r>
            <a:r>
              <a:rPr lang="pt-PT" sz="1600" b="1" dirty="0">
                <a:sym typeface="Wingdings" pitchFamily="2" charset="2"/>
              </a:rPr>
              <a:t>DEVEDOR</a:t>
            </a:r>
            <a:r>
              <a:rPr lang="pt-PT" sz="1600" dirty="0">
                <a:sym typeface="Wingdings" pitchFamily="2" charset="2"/>
              </a:rPr>
              <a:t> face ao Exterior</a:t>
            </a:r>
          </a:p>
        </p:txBody>
      </p:sp>
    </p:spTree>
    <p:extLst>
      <p:ext uri="{BB962C8B-B14F-4D97-AF65-F5344CB8AC3E}">
        <p14:creationId xmlns:p14="http://schemas.microsoft.com/office/powerpoint/2010/main" val="94990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21" grpId="0">
        <p:bldAsOne/>
      </p:bldGraphic>
      <p:bldP spid="2" grpId="0"/>
      <p:bldP spid="4" grpId="0"/>
      <p:bldP spid="7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576" y="980727"/>
            <a:ext cx="8352000" cy="15122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Oval 5"/>
          <p:cNvSpPr/>
          <p:nvPr/>
        </p:nvSpPr>
        <p:spPr>
          <a:xfrm>
            <a:off x="1259632" y="1666122"/>
            <a:ext cx="1440000" cy="144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Oval 6"/>
          <p:cNvSpPr/>
          <p:nvPr/>
        </p:nvSpPr>
        <p:spPr>
          <a:xfrm>
            <a:off x="7179267" y="1665092"/>
            <a:ext cx="1440000" cy="144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Oval 8"/>
          <p:cNvSpPr/>
          <p:nvPr/>
        </p:nvSpPr>
        <p:spPr>
          <a:xfrm>
            <a:off x="4287539" y="1666122"/>
            <a:ext cx="1440000" cy="1440000"/>
          </a:xfrm>
          <a:prstGeom prst="ellipse">
            <a:avLst/>
          </a:prstGeom>
          <a:solidFill>
            <a:srgbClr val="A4C8AC"/>
          </a:solidFill>
          <a:ln>
            <a:solidFill>
              <a:srgbClr val="A4C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extBox 9"/>
          <p:cNvSpPr txBox="1"/>
          <p:nvPr/>
        </p:nvSpPr>
        <p:spPr>
          <a:xfrm>
            <a:off x="971520" y="318380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PII negativa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06016" y="3105094"/>
            <a:ext cx="2201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accent3"/>
                </a:solidFill>
              </a:rPr>
              <a:t>Maior défice balança de rendimentos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79912" y="3100172"/>
            <a:ext cx="2614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rgbClr val="3B6243"/>
                </a:solidFill>
              </a:rPr>
              <a:t>Maior volume de pagamentos líquidos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259632" y="3784119"/>
            <a:ext cx="144000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52419" y="3789040"/>
            <a:ext cx="144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87539" y="3784119"/>
            <a:ext cx="1440000" cy="0"/>
          </a:xfrm>
          <a:prstGeom prst="line">
            <a:avLst/>
          </a:prstGeom>
          <a:ln w="28575">
            <a:solidFill>
              <a:srgbClr val="3B624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5576" y="1196752"/>
            <a:ext cx="835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Relação entre a PII e a Balança de Pagamentos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1539" y="4015106"/>
            <a:ext cx="8132949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1600" dirty="0"/>
              <a:t>Posições líquidas negativas podem contribuir negativamente para as contas externas de uma dada economia através do saldo negativo dos rendimentos.</a:t>
            </a:r>
          </a:p>
        </p:txBody>
      </p:sp>
      <p:pic>
        <p:nvPicPr>
          <p:cNvPr id="1028" name="Picture 4" descr="Image result for receive money icon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51419"/>
            <a:ext cx="1202022" cy="120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211" y="1885880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3059832" y="2574631"/>
            <a:ext cx="720080" cy="46889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ight Arrow 22"/>
          <p:cNvSpPr/>
          <p:nvPr/>
        </p:nvSpPr>
        <p:spPr>
          <a:xfrm>
            <a:off x="6136113" y="2603919"/>
            <a:ext cx="720080" cy="46889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angle 1"/>
          <p:cNvSpPr/>
          <p:nvPr/>
        </p:nvSpPr>
        <p:spPr>
          <a:xfrm>
            <a:off x="832046" y="4807887"/>
            <a:ext cx="8132442" cy="1531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1600" dirty="0"/>
              <a:t>Persistência de posições devedoras externas em termos líquidos e da consequente expansão do défice da balança de rendimentos é a disparidade entre o Produto Interno Bruto e o Rendimento Nacional Bruto, já que os pagamentos ao exterior têm consequências para o rendimento disponível.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72918"/>
            <a:ext cx="1033449" cy="103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4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8" grpId="0"/>
      <p:bldP spid="3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580144" y="2016052"/>
            <a:ext cx="540000" cy="540000"/>
          </a:xfrm>
          <a:prstGeom prst="ellipse">
            <a:avLst/>
          </a:prstGeom>
          <a:solidFill>
            <a:srgbClr val="9B7D40"/>
          </a:solidFill>
          <a:ln>
            <a:solidFill>
              <a:srgbClr val="9B7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3339152" y="1754784"/>
            <a:ext cx="1080000" cy="1080000"/>
          </a:xfrm>
          <a:prstGeom prst="ellipse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b="1" dirty="0"/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4638160" y="2024784"/>
            <a:ext cx="540000" cy="54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5397168" y="2024784"/>
            <a:ext cx="540000" cy="540000"/>
          </a:xfrm>
          <a:prstGeom prst="ellipse">
            <a:avLst/>
          </a:prstGeom>
          <a:solidFill>
            <a:srgbClr val="BBCCDC"/>
          </a:solidFill>
          <a:ln>
            <a:solidFill>
              <a:srgbClr val="BBC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6156176" y="2024784"/>
            <a:ext cx="540000" cy="54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4319984" y="566124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5" name="Oval 24"/>
          <p:cNvSpPr/>
          <p:nvPr/>
        </p:nvSpPr>
        <p:spPr>
          <a:xfrm>
            <a:off x="4622306" y="566124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6" name="Oval 25"/>
          <p:cNvSpPr/>
          <p:nvPr/>
        </p:nvSpPr>
        <p:spPr>
          <a:xfrm>
            <a:off x="4896048" y="566124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Rectangle 1"/>
          <p:cNvSpPr/>
          <p:nvPr/>
        </p:nvSpPr>
        <p:spPr>
          <a:xfrm>
            <a:off x="1740844" y="3235853"/>
            <a:ext cx="5662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600" dirty="0" smtClean="0"/>
              <a:t>INDICADORES DE VULNERABILIDADES EXTERNAS</a:t>
            </a:r>
            <a:endParaRPr lang="pt-PT" sz="3600" dirty="0"/>
          </a:p>
        </p:txBody>
      </p:sp>
    </p:spTree>
    <p:extLst>
      <p:ext uri="{BB962C8B-B14F-4D97-AF65-F5344CB8AC3E}">
        <p14:creationId xmlns:p14="http://schemas.microsoft.com/office/powerpoint/2010/main" val="1492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576" y="980728"/>
            <a:ext cx="8352000" cy="180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Oval 5"/>
          <p:cNvSpPr/>
          <p:nvPr/>
        </p:nvSpPr>
        <p:spPr>
          <a:xfrm>
            <a:off x="1259632" y="1887067"/>
            <a:ext cx="1440000" cy="144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Oval 6"/>
          <p:cNvSpPr/>
          <p:nvPr/>
        </p:nvSpPr>
        <p:spPr>
          <a:xfrm>
            <a:off x="7179267" y="1886037"/>
            <a:ext cx="1440000" cy="1440000"/>
          </a:xfrm>
          <a:prstGeom prst="ellipse">
            <a:avLst/>
          </a:prstGeom>
          <a:solidFill>
            <a:srgbClr val="A4C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Oval 8"/>
          <p:cNvSpPr/>
          <p:nvPr/>
        </p:nvSpPr>
        <p:spPr>
          <a:xfrm>
            <a:off x="4287539" y="1887067"/>
            <a:ext cx="1440000" cy="1440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extBox 9"/>
          <p:cNvSpPr txBox="1"/>
          <p:nvPr/>
        </p:nvSpPr>
        <p:spPr>
          <a:xfrm>
            <a:off x="971600" y="3327067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Crise Financeira Global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06017" y="332603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i="1" dirty="0" err="1">
                <a:solidFill>
                  <a:srgbClr val="3B6243"/>
                </a:solidFill>
              </a:rPr>
              <a:t>Early</a:t>
            </a:r>
            <a:r>
              <a:rPr lang="pt-PT" i="1" dirty="0">
                <a:solidFill>
                  <a:srgbClr val="3B6243"/>
                </a:solidFill>
              </a:rPr>
              <a:t> </a:t>
            </a:r>
            <a:r>
              <a:rPr lang="pt-PT" i="1" dirty="0" err="1">
                <a:solidFill>
                  <a:srgbClr val="3B6243"/>
                </a:solidFill>
              </a:rPr>
              <a:t>Warning</a:t>
            </a:r>
            <a:r>
              <a:rPr lang="pt-PT" i="1" dirty="0">
                <a:solidFill>
                  <a:srgbClr val="3B6243"/>
                </a:solidFill>
              </a:rPr>
              <a:t> </a:t>
            </a:r>
            <a:r>
              <a:rPr lang="pt-PT" i="1" dirty="0" err="1">
                <a:solidFill>
                  <a:srgbClr val="3B6243"/>
                </a:solidFill>
              </a:rPr>
              <a:t>Indicators</a:t>
            </a:r>
            <a:endParaRPr lang="pt-PT" i="1" dirty="0">
              <a:solidFill>
                <a:srgbClr val="3B624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9912" y="3321117"/>
            <a:ext cx="2614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i="1" dirty="0" err="1">
                <a:solidFill>
                  <a:schemeClr val="accent3"/>
                </a:solidFill>
              </a:rPr>
              <a:t>Macroeconomic</a:t>
            </a:r>
            <a:r>
              <a:rPr lang="pt-PT" i="1" dirty="0">
                <a:solidFill>
                  <a:schemeClr val="accent3"/>
                </a:solidFill>
              </a:rPr>
              <a:t> </a:t>
            </a:r>
            <a:r>
              <a:rPr lang="pt-PT" i="1" dirty="0" err="1">
                <a:solidFill>
                  <a:schemeClr val="accent3"/>
                </a:solidFill>
              </a:rPr>
              <a:t>Imbalance</a:t>
            </a:r>
            <a:r>
              <a:rPr lang="pt-PT" i="1" dirty="0">
                <a:solidFill>
                  <a:schemeClr val="accent3"/>
                </a:solidFill>
              </a:rPr>
              <a:t> </a:t>
            </a:r>
            <a:r>
              <a:rPr lang="pt-PT" i="1" dirty="0" err="1">
                <a:solidFill>
                  <a:schemeClr val="accent3"/>
                </a:solidFill>
              </a:rPr>
              <a:t>Procedure</a:t>
            </a:r>
            <a:endParaRPr lang="pt-PT" i="1" dirty="0">
              <a:solidFill>
                <a:schemeClr val="accent3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259632" y="4005064"/>
            <a:ext cx="144000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52419" y="4009985"/>
            <a:ext cx="1440000" cy="0"/>
          </a:xfrm>
          <a:prstGeom prst="line">
            <a:avLst/>
          </a:prstGeom>
          <a:ln w="28575">
            <a:solidFill>
              <a:srgbClr val="3B624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87539" y="4005064"/>
            <a:ext cx="144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50" name="Picture 2" descr="Image result for financial crisis icon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111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uropean commiss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442" y="2260811"/>
            <a:ext cx="1211619" cy="59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indicator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116" y="1812886"/>
            <a:ext cx="1586303" cy="158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55576" y="1196752"/>
            <a:ext cx="835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Indicadores do procedimento de desequilíbrios macroeconómicos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2872" y="4221088"/>
            <a:ext cx="83520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b="1" dirty="0"/>
              <a:t>O MIP é um mecanismo de vigilância que visa: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dirty="0"/>
              <a:t>Identificar potenciais riscos com antecedência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dirty="0"/>
              <a:t>Prevenir a emergência de desequilíbrios macroeconómicos prejudiciais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dirty="0"/>
              <a:t>Corrigir os desequilíbrios já existentes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dirty="0"/>
              <a:t>Regulamento (EU) nº 1176/2011, de 16 de novembro</a:t>
            </a:r>
          </a:p>
        </p:txBody>
      </p:sp>
    </p:spTree>
    <p:extLst>
      <p:ext uri="{BB962C8B-B14F-4D97-AF65-F5344CB8AC3E}">
        <p14:creationId xmlns:p14="http://schemas.microsoft.com/office/powerpoint/2010/main" val="34837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27584" y="1138540"/>
            <a:ext cx="820891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11" name="Flowchart: Manual Input 10"/>
          <p:cNvSpPr/>
          <p:nvPr/>
        </p:nvSpPr>
        <p:spPr>
          <a:xfrm rot="16200000" flipH="1">
            <a:off x="6199786" y="-487132"/>
            <a:ext cx="1188000" cy="4464000"/>
          </a:xfrm>
          <a:prstGeom prst="flowChartManualInpu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angle 1"/>
          <p:cNvSpPr/>
          <p:nvPr/>
        </p:nvSpPr>
        <p:spPr>
          <a:xfrm>
            <a:off x="827584" y="2420888"/>
            <a:ext cx="8208912" cy="41044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204" t="29807" r="25966" b="20757"/>
          <a:stretch/>
        </p:blipFill>
        <p:spPr>
          <a:xfrm>
            <a:off x="1331640" y="2499079"/>
            <a:ext cx="7200800" cy="39488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36296" y="6540152"/>
            <a:ext cx="1800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b="1" dirty="0"/>
              <a:t>Fonte: </a:t>
            </a:r>
            <a:r>
              <a:rPr lang="pt-PT" sz="1100" i="1" dirty="0">
                <a:solidFill>
                  <a:srgbClr val="000000"/>
                </a:solidFill>
              </a:rPr>
              <a:t>Comissão Europeia</a:t>
            </a:r>
            <a:endParaRPr lang="pt-PT" sz="1100" dirty="0"/>
          </a:p>
        </p:txBody>
      </p:sp>
      <p:sp>
        <p:nvSpPr>
          <p:cNvPr id="7" name="Rectangle 6"/>
          <p:cNvSpPr/>
          <p:nvPr/>
        </p:nvSpPr>
        <p:spPr>
          <a:xfrm rot="5400000">
            <a:off x="4698040" y="-513088"/>
            <a:ext cx="468000" cy="7560840"/>
          </a:xfrm>
          <a:prstGeom prst="rect">
            <a:avLst/>
          </a:prstGeom>
          <a:noFill/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ctangle 7"/>
          <p:cNvSpPr/>
          <p:nvPr/>
        </p:nvSpPr>
        <p:spPr>
          <a:xfrm rot="5400000">
            <a:off x="4842040" y="135000"/>
            <a:ext cx="180000" cy="7560840"/>
          </a:xfrm>
          <a:prstGeom prst="rect">
            <a:avLst/>
          </a:prstGeom>
          <a:noFill/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ctangle 9"/>
          <p:cNvSpPr/>
          <p:nvPr/>
        </p:nvSpPr>
        <p:spPr>
          <a:xfrm>
            <a:off x="1233223" y="1109676"/>
            <a:ext cx="7497667" cy="10589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863186" y="1187174"/>
            <a:ext cx="8137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/>
              <a:t>O ponto de partida anual para o MIP é o </a:t>
            </a:r>
            <a:r>
              <a:rPr lang="pt-PT" b="1" dirty="0"/>
              <a:t>Relatório de Mecanismo de Alerta</a:t>
            </a:r>
            <a:r>
              <a:rPr lang="pt-PT" dirty="0"/>
              <a:t>: baseado num quadro síntese de 14 indicadores (com respetivos limiares</a:t>
            </a:r>
            <a:r>
              <a:rPr lang="pt-PT" dirty="0" smtClean="0"/>
              <a:t>), </a:t>
            </a:r>
            <a:r>
              <a:rPr lang="pt-PT" dirty="0"/>
              <a:t>é um filtro para identificar países e situações para análise mais profunda é necessária.</a:t>
            </a:r>
          </a:p>
          <a:p>
            <a:pPr algn="just"/>
            <a:endParaRPr lang="pt-PT" dirty="0"/>
          </a:p>
        </p:txBody>
      </p:sp>
      <p:sp>
        <p:nvSpPr>
          <p:cNvPr id="13" name="Oval 12"/>
          <p:cNvSpPr/>
          <p:nvPr/>
        </p:nvSpPr>
        <p:spPr>
          <a:xfrm>
            <a:off x="4283968" y="2132856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4" name="Oval 13"/>
          <p:cNvSpPr/>
          <p:nvPr/>
        </p:nvSpPr>
        <p:spPr>
          <a:xfrm>
            <a:off x="4586290" y="2132856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" name="Oval 14"/>
          <p:cNvSpPr/>
          <p:nvPr/>
        </p:nvSpPr>
        <p:spPr>
          <a:xfrm>
            <a:off x="4860032" y="2132856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138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580144" y="2016052"/>
            <a:ext cx="540000" cy="540000"/>
          </a:xfrm>
          <a:prstGeom prst="ellipse">
            <a:avLst/>
          </a:prstGeom>
          <a:solidFill>
            <a:srgbClr val="9B7D40"/>
          </a:solidFill>
          <a:ln>
            <a:solidFill>
              <a:srgbClr val="9B7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3338634" y="2024784"/>
            <a:ext cx="540000" cy="540000"/>
          </a:xfrm>
          <a:prstGeom prst="ellipse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/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4082306" y="1754784"/>
            <a:ext cx="1080000" cy="10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b="1" dirty="0"/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5397168" y="2024784"/>
            <a:ext cx="540000" cy="540000"/>
          </a:xfrm>
          <a:prstGeom prst="ellipse">
            <a:avLst/>
          </a:prstGeom>
          <a:solidFill>
            <a:srgbClr val="BBCCDC"/>
          </a:solidFill>
          <a:ln>
            <a:solidFill>
              <a:srgbClr val="BBC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6156176" y="2024784"/>
            <a:ext cx="540000" cy="54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4319984" y="566124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5" name="Oval 24"/>
          <p:cNvSpPr/>
          <p:nvPr/>
        </p:nvSpPr>
        <p:spPr>
          <a:xfrm>
            <a:off x="4622306" y="566124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6" name="Oval 25"/>
          <p:cNvSpPr/>
          <p:nvPr/>
        </p:nvSpPr>
        <p:spPr>
          <a:xfrm>
            <a:off x="4896048" y="566124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Rectangle 1"/>
          <p:cNvSpPr/>
          <p:nvPr/>
        </p:nvSpPr>
        <p:spPr>
          <a:xfrm>
            <a:off x="1897775" y="3429000"/>
            <a:ext cx="5348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600" dirty="0"/>
              <a:t>PRINCIPAIS RESULTADOS</a:t>
            </a:r>
          </a:p>
        </p:txBody>
      </p:sp>
    </p:spTree>
    <p:extLst>
      <p:ext uri="{BB962C8B-B14F-4D97-AF65-F5344CB8AC3E}">
        <p14:creationId xmlns:p14="http://schemas.microsoft.com/office/powerpoint/2010/main" val="165366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08178" y="5391522"/>
            <a:ext cx="8228318" cy="10766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032" y="1727930"/>
            <a:ext cx="696531" cy="574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84" y="1768217"/>
            <a:ext cx="532287" cy="544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456" y="1837050"/>
            <a:ext cx="864435" cy="427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402" t="8344"/>
          <a:stretch/>
        </p:blipFill>
        <p:spPr>
          <a:xfrm>
            <a:off x="1194282" y="2348880"/>
            <a:ext cx="7272808" cy="30062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24652" y="2375872"/>
            <a:ext cx="2113299" cy="204105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ctangle 8"/>
          <p:cNvSpPr/>
          <p:nvPr/>
        </p:nvSpPr>
        <p:spPr>
          <a:xfrm>
            <a:off x="4308123" y="2396287"/>
            <a:ext cx="652152" cy="19965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231" y="1766268"/>
            <a:ext cx="532287" cy="5442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91880" y="2396287"/>
            <a:ext cx="652152" cy="19965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796" y="1766268"/>
            <a:ext cx="532287" cy="5442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33986" t="42176" r="21651" b="50000"/>
          <a:stretch/>
        </p:blipFill>
        <p:spPr>
          <a:xfrm>
            <a:off x="808178" y="946966"/>
            <a:ext cx="8112942" cy="7809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9943" y="5512306"/>
            <a:ext cx="7877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1600" b="1" dirty="0">
                <a:solidFill>
                  <a:schemeClr val="bg1"/>
                </a:solidFill>
              </a:rPr>
              <a:t>O saldo conjunto da balança corrente e de capital dá uma noção da </a:t>
            </a:r>
            <a:r>
              <a:rPr lang="pt-PT" sz="1600" b="1" dirty="0">
                <a:solidFill>
                  <a:srgbClr val="A4C8AC"/>
                </a:solidFill>
              </a:rPr>
              <a:t>capacidade de financiamento líquido da economia</a:t>
            </a:r>
            <a:r>
              <a:rPr lang="pt-PT" sz="1600" b="1" dirty="0">
                <a:solidFill>
                  <a:schemeClr val="bg1"/>
                </a:solidFill>
              </a:rPr>
              <a:t> (se positivo) ou da </a:t>
            </a:r>
            <a:r>
              <a:rPr lang="pt-PT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necessidade de financiamento líquido da economia</a:t>
            </a:r>
            <a:r>
              <a:rPr lang="pt-PT" sz="1600" b="1" dirty="0">
                <a:solidFill>
                  <a:schemeClr val="bg1"/>
                </a:solidFill>
              </a:rPr>
              <a:t> (se negativo).</a:t>
            </a:r>
          </a:p>
        </p:txBody>
      </p:sp>
    </p:spTree>
    <p:extLst>
      <p:ext uri="{BB962C8B-B14F-4D97-AF65-F5344CB8AC3E}">
        <p14:creationId xmlns:p14="http://schemas.microsoft.com/office/powerpoint/2010/main" val="383497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3986" t="42176" r="21651" b="50000"/>
          <a:stretch/>
        </p:blipFill>
        <p:spPr>
          <a:xfrm>
            <a:off x="899592" y="1124744"/>
            <a:ext cx="8112942" cy="78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65157" y="2541922"/>
            <a:ext cx="288032" cy="1440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angle 6"/>
          <p:cNvSpPr/>
          <p:nvPr/>
        </p:nvSpPr>
        <p:spPr>
          <a:xfrm>
            <a:off x="6996928" y="2276872"/>
            <a:ext cx="2156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b="1" dirty="0" smtClean="0"/>
              <a:t>REMESSAS DE EMIGRANTES E RENDIMENTO DO TRABALHO RECEBIDOS</a:t>
            </a:r>
            <a:endParaRPr lang="pt-PT" sz="1200" dirty="0"/>
          </a:p>
        </p:txBody>
      </p:sp>
      <p:sp>
        <p:nvSpPr>
          <p:cNvPr id="9" name="Rectangle 8"/>
          <p:cNvSpPr/>
          <p:nvPr/>
        </p:nvSpPr>
        <p:spPr>
          <a:xfrm>
            <a:off x="6665157" y="3059116"/>
            <a:ext cx="288032" cy="1440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ctangle 9"/>
          <p:cNvSpPr/>
          <p:nvPr/>
        </p:nvSpPr>
        <p:spPr>
          <a:xfrm>
            <a:off x="6987712" y="2999567"/>
            <a:ext cx="21548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b="1" dirty="0" smtClean="0"/>
              <a:t>TRANSFERÊNCIAS COM A UE</a:t>
            </a:r>
            <a:endParaRPr lang="pt-PT" sz="1200" dirty="0"/>
          </a:p>
        </p:txBody>
      </p:sp>
      <p:sp>
        <p:nvSpPr>
          <p:cNvPr id="11" name="Rectangle 10"/>
          <p:cNvSpPr/>
          <p:nvPr/>
        </p:nvSpPr>
        <p:spPr>
          <a:xfrm>
            <a:off x="6637868" y="3443500"/>
            <a:ext cx="288032" cy="468000"/>
          </a:xfrm>
          <a:prstGeom prst="rect">
            <a:avLst/>
          </a:prstGeom>
          <a:solidFill>
            <a:srgbClr val="3B6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angle 11"/>
          <p:cNvSpPr/>
          <p:nvPr/>
        </p:nvSpPr>
        <p:spPr>
          <a:xfrm>
            <a:off x="6975731" y="3535959"/>
            <a:ext cx="21728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b="1" dirty="0" smtClean="0"/>
              <a:t>TURISMO E OUTROS SERVIÇOS</a:t>
            </a:r>
            <a:endParaRPr lang="pt-PT" sz="1200" dirty="0"/>
          </a:p>
        </p:txBody>
      </p:sp>
      <p:sp>
        <p:nvSpPr>
          <p:cNvPr id="14" name="Rectangle 13"/>
          <p:cNvSpPr/>
          <p:nvPr/>
        </p:nvSpPr>
        <p:spPr>
          <a:xfrm>
            <a:off x="6626388" y="4527704"/>
            <a:ext cx="288032" cy="4366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angle 14"/>
          <p:cNvSpPr/>
          <p:nvPr/>
        </p:nvSpPr>
        <p:spPr>
          <a:xfrm>
            <a:off x="7011259" y="4662979"/>
            <a:ext cx="19532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b="1" dirty="0" smtClean="0"/>
              <a:t>BENS</a:t>
            </a:r>
            <a:endParaRPr lang="pt-PT" sz="1200" dirty="0"/>
          </a:p>
        </p:txBody>
      </p:sp>
      <p:sp>
        <p:nvSpPr>
          <p:cNvPr id="16" name="Rectangle 15"/>
          <p:cNvSpPr/>
          <p:nvPr/>
        </p:nvSpPr>
        <p:spPr>
          <a:xfrm>
            <a:off x="6637868" y="5159519"/>
            <a:ext cx="288032" cy="218329"/>
          </a:xfrm>
          <a:prstGeom prst="rect">
            <a:avLst/>
          </a:prstGeom>
          <a:solidFill>
            <a:srgbClr val="8323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ctangle 16"/>
          <p:cNvSpPr/>
          <p:nvPr/>
        </p:nvSpPr>
        <p:spPr>
          <a:xfrm>
            <a:off x="6964154" y="5159519"/>
            <a:ext cx="1953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b="1" dirty="0" smtClean="0"/>
              <a:t>ENCARGOS COM A DÍVIDA (LIQ)</a:t>
            </a:r>
            <a:endParaRPr lang="pt-PT" sz="12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6651509" y="4232944"/>
            <a:ext cx="250547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011259" y="4009386"/>
            <a:ext cx="1953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b="1" dirty="0" smtClean="0"/>
              <a:t>SALDO DA BALANÇA CORRENTE E DE CAPITAL</a:t>
            </a:r>
            <a:endParaRPr lang="pt-PT" sz="1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1792" t="398" r="31414" b="-398"/>
          <a:stretch/>
        </p:blipFill>
        <p:spPr>
          <a:xfrm>
            <a:off x="823475" y="2515799"/>
            <a:ext cx="5526010" cy="37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4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827584" y="4470985"/>
            <a:ext cx="4390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/>
              <a:t>Repartição GEOGRÁFICA </a:t>
            </a:r>
            <a:r>
              <a:rPr lang="pt-PT" sz="1600" b="1" dirty="0"/>
              <a:t>(2016)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41348" t="38958" r="19666" b="26420"/>
          <a:stretch/>
        </p:blipFill>
        <p:spPr>
          <a:xfrm>
            <a:off x="1371048" y="4910854"/>
            <a:ext cx="3303476" cy="16013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40701" t="39315" r="20318" b="26701"/>
          <a:stretch/>
        </p:blipFill>
        <p:spPr>
          <a:xfrm>
            <a:off x="5364088" y="4959228"/>
            <a:ext cx="3134421" cy="1491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4250" t="62985" r="22044" b="29949"/>
          <a:stretch/>
        </p:blipFill>
        <p:spPr>
          <a:xfrm>
            <a:off x="1039216" y="969810"/>
            <a:ext cx="7992888" cy="70528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481967" y="2309783"/>
            <a:ext cx="792000" cy="792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7757603" y="2417783"/>
            <a:ext cx="684000" cy="68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445" r="22081"/>
          <a:stretch/>
        </p:blipFill>
        <p:spPr>
          <a:xfrm>
            <a:off x="820430" y="1663334"/>
            <a:ext cx="5400600" cy="27713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60001" y="1779864"/>
            <a:ext cx="2195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/>
              <a:t>De 1996 a 2016</a:t>
            </a:r>
            <a:endParaRPr lang="pt-PT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6559610" y="2529141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/>
              <a:t>2,7 x</a:t>
            </a:r>
            <a:endParaRPr lang="pt-PT" dirty="0"/>
          </a:p>
        </p:txBody>
      </p:sp>
      <p:sp>
        <p:nvSpPr>
          <p:cNvPr id="15" name="Rectangle 14"/>
          <p:cNvSpPr/>
          <p:nvPr/>
        </p:nvSpPr>
        <p:spPr>
          <a:xfrm>
            <a:off x="7781245" y="2562121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/>
              <a:t>2,2 x</a:t>
            </a:r>
            <a:endParaRPr lang="pt-PT" dirty="0"/>
          </a:p>
        </p:txBody>
      </p:sp>
      <p:sp>
        <p:nvSpPr>
          <p:cNvPr id="16" name="TextBox 15"/>
          <p:cNvSpPr txBox="1"/>
          <p:nvPr/>
        </p:nvSpPr>
        <p:spPr>
          <a:xfrm>
            <a:off x="7524547" y="3121223"/>
            <a:ext cx="1295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/>
              <a:t>IMPORTAÇÕES</a:t>
            </a:r>
            <a:endParaRPr lang="pt-PT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93213" y="3108789"/>
            <a:ext cx="1295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/>
              <a:t>EXPORTAÇÕES</a:t>
            </a:r>
            <a:endParaRPr lang="pt-PT" sz="1100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6442683" y="3800891"/>
            <a:ext cx="250547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782966" y="3672479"/>
            <a:ext cx="22296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b="1" dirty="0" smtClean="0"/>
              <a:t>SALDO DA BALANÇA DE BENS</a:t>
            </a:r>
            <a:endParaRPr lang="pt-PT" sz="1200" dirty="0"/>
          </a:p>
        </p:txBody>
      </p:sp>
    </p:spTree>
    <p:extLst>
      <p:ext uri="{BB962C8B-B14F-4D97-AF65-F5344CB8AC3E}">
        <p14:creationId xmlns:p14="http://schemas.microsoft.com/office/powerpoint/2010/main" val="375452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350" t="67087" r="15738" b="24978"/>
          <a:stretch/>
        </p:blipFill>
        <p:spPr>
          <a:xfrm>
            <a:off x="952699" y="985521"/>
            <a:ext cx="8064896" cy="6247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40479" y="1610266"/>
            <a:ext cx="28979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/>
              <a:t>COMPARAÇÃO INTERNACIONAL</a:t>
            </a:r>
            <a:endParaRPr lang="pt-PT" sz="1200" b="1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1988451"/>
              </p:ext>
            </p:extLst>
          </p:nvPr>
        </p:nvGraphicFramePr>
        <p:xfrm>
          <a:off x="2509428" y="2396958"/>
          <a:ext cx="5581650" cy="3781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Oval 6"/>
          <p:cNvSpPr/>
          <p:nvPr/>
        </p:nvSpPr>
        <p:spPr>
          <a:xfrm>
            <a:off x="4395418" y="3333581"/>
            <a:ext cx="1944000" cy="1944000"/>
          </a:xfrm>
          <a:prstGeom prst="ellipse">
            <a:avLst/>
          </a:prstGeom>
          <a:solidFill>
            <a:srgbClr val="DE761C">
              <a:alpha val="20000"/>
            </a:srgbClr>
          </a:solidFill>
          <a:ln>
            <a:solidFill>
              <a:srgbClr val="DE761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16"/>
          <p:cNvSpPr txBox="1"/>
          <p:nvPr/>
        </p:nvSpPr>
        <p:spPr>
          <a:xfrm>
            <a:off x="1592372" y="4135637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accent1"/>
                </a:solidFill>
              </a:rPr>
              <a:t>0,66</a:t>
            </a:r>
            <a:r>
              <a:rPr lang="pt-PT" dirty="0">
                <a:solidFill>
                  <a:srgbClr val="9B7D40"/>
                </a:solidFill>
              </a:rPr>
              <a:t> </a:t>
            </a: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pt-PT" sz="2000" b="1" dirty="0" smtClean="0">
                <a:solidFill>
                  <a:srgbClr val="3B6243"/>
                </a:solidFill>
              </a:rPr>
              <a:t>0,85</a:t>
            </a:r>
            <a:endParaRPr lang="pt-PT" sz="2000" b="1" dirty="0">
              <a:solidFill>
                <a:srgbClr val="3B6243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52372" y="4069433"/>
            <a:ext cx="540000" cy="504000"/>
          </a:xfrm>
          <a:prstGeom prst="ellipse">
            <a:avLst/>
          </a:prstGeom>
          <a:solidFill>
            <a:srgbClr val="83232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16" name="Oval 15"/>
          <p:cNvSpPr/>
          <p:nvPr/>
        </p:nvSpPr>
        <p:spPr>
          <a:xfrm>
            <a:off x="2707462" y="2162979"/>
            <a:ext cx="540000" cy="540000"/>
          </a:xfrm>
          <a:prstGeom prst="ellipse">
            <a:avLst/>
          </a:prstGeom>
          <a:solidFill>
            <a:srgbClr val="83232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PT" sz="1200" b="1" dirty="0">
                <a:solidFill>
                  <a:schemeClr val="bg1"/>
                </a:solidFill>
              </a:rPr>
              <a:t>UE</a:t>
            </a:r>
          </a:p>
          <a:p>
            <a:pPr algn="ctr"/>
            <a:r>
              <a:rPr lang="pt-PT" sz="1200" b="1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299643" y="2199272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accent1"/>
                </a:solidFill>
              </a:rPr>
              <a:t>0,99</a:t>
            </a:r>
            <a:r>
              <a:rPr lang="pt-PT" dirty="0">
                <a:solidFill>
                  <a:srgbClr val="9B7D40"/>
                </a:solidFill>
              </a:rPr>
              <a:t> </a:t>
            </a: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pt-PT" sz="2000" b="1" dirty="0" smtClean="0">
                <a:solidFill>
                  <a:srgbClr val="3B6243"/>
                </a:solidFill>
              </a:rPr>
              <a:t>1,07</a:t>
            </a:r>
            <a:endParaRPr lang="pt-PT" sz="2000" b="1" dirty="0">
              <a:solidFill>
                <a:srgbClr val="3B6243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740304" y="3648278"/>
            <a:ext cx="1285103" cy="1293340"/>
          </a:xfrm>
          <a:prstGeom prst="ellipse">
            <a:avLst/>
          </a:prstGeom>
          <a:solidFill>
            <a:srgbClr val="023F5A">
              <a:alpha val="20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TextBox 25"/>
          <p:cNvSpPr txBox="1"/>
          <p:nvPr/>
        </p:nvSpPr>
        <p:spPr>
          <a:xfrm>
            <a:off x="740524" y="6237312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Fonte: Banco de Portugal e Eurostat</a:t>
            </a:r>
          </a:p>
        </p:txBody>
      </p:sp>
      <p:sp>
        <p:nvSpPr>
          <p:cNvPr id="27" name="Rectângulo arredondado 17"/>
          <p:cNvSpPr/>
          <p:nvPr/>
        </p:nvSpPr>
        <p:spPr>
          <a:xfrm>
            <a:off x="3362269" y="2164755"/>
            <a:ext cx="1343028" cy="428628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ctângulo arredondado 17"/>
          <p:cNvSpPr/>
          <p:nvPr/>
        </p:nvSpPr>
        <p:spPr>
          <a:xfrm>
            <a:off x="1706676" y="4107119"/>
            <a:ext cx="1343028" cy="428628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Oval 28"/>
          <p:cNvSpPr/>
          <p:nvPr/>
        </p:nvSpPr>
        <p:spPr>
          <a:xfrm>
            <a:off x="8082504" y="5897060"/>
            <a:ext cx="864000" cy="864000"/>
          </a:xfrm>
          <a:prstGeom prst="ellipse">
            <a:avLst/>
          </a:prstGeom>
          <a:noFill/>
          <a:ln w="19050" cap="flat" cmpd="sng" algn="ctr">
            <a:solidFill>
              <a:srgbClr val="DE761C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600" b="1" dirty="0" smtClean="0">
                <a:solidFill>
                  <a:schemeClr val="accent4"/>
                </a:solidFill>
              </a:rPr>
              <a:t>&lt; 1,5</a:t>
            </a:r>
            <a:endParaRPr lang="pt-PT" sz="1600" b="1" dirty="0">
              <a:solidFill>
                <a:schemeClr val="accent4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18152" y="6350865"/>
            <a:ext cx="7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smtClean="0">
                <a:solidFill>
                  <a:srgbClr val="3B6243"/>
                </a:solidFill>
              </a:rPr>
              <a:t>2016</a:t>
            </a:r>
            <a:endParaRPr lang="pt-PT" b="1" dirty="0">
              <a:solidFill>
                <a:srgbClr val="3B6243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63740" y="6360950"/>
            <a:ext cx="7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accent1"/>
                </a:solidFill>
              </a:rPr>
              <a:t>2010</a:t>
            </a:r>
            <a:endParaRPr lang="pt-PT" b="1" dirty="0">
              <a:solidFill>
                <a:schemeClr val="accent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103970" y="5897060"/>
            <a:ext cx="864000" cy="864000"/>
          </a:xfrm>
          <a:prstGeom prst="ellipse">
            <a:avLst/>
          </a:prstGeom>
          <a:noFill/>
          <a:ln w="19050" cap="flat" cmpd="sng" algn="ctr">
            <a:solidFill>
              <a:srgbClr val="023F5A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400" b="1" dirty="0" smtClean="0">
                <a:solidFill>
                  <a:srgbClr val="023F5A"/>
                </a:solidFill>
              </a:rPr>
              <a:t>&lt; 1</a:t>
            </a:r>
            <a:endParaRPr lang="pt-PT" sz="1400" b="1" dirty="0">
              <a:solidFill>
                <a:srgbClr val="023F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5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5" grpId="0" animBg="1"/>
      <p:bldP spid="16" grpId="0" animBg="1"/>
      <p:bldP spid="17" grpId="0"/>
      <p:bldP spid="25" grpId="0" animBg="1"/>
      <p:bldP spid="27" grpId="0" animBg="1"/>
      <p:bldP spid="28" grpId="0" animBg="1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3096344" cy="5256584"/>
          </a:xfrm>
          <a:solidFill>
            <a:srgbClr val="9DB1A1"/>
          </a:solidFill>
        </p:spPr>
        <p:txBody>
          <a:bodyPr anchor="ctr"/>
          <a:lstStyle/>
          <a:p>
            <a:pPr algn="ctr"/>
            <a:r>
              <a:rPr lang="pt-PT" sz="5400" dirty="0">
                <a:solidFill>
                  <a:schemeClr val="bg1"/>
                </a:solidFill>
                <a:latin typeface="+mn-lt"/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8103" y="1899190"/>
            <a:ext cx="4841240" cy="392957"/>
          </a:xfrm>
        </p:spPr>
        <p:txBody>
          <a:bodyPr>
            <a:normAutofit/>
          </a:bodyPr>
          <a:lstStyle/>
          <a:p>
            <a:r>
              <a:rPr lang="pt-PT" sz="2000" b="0" dirty="0">
                <a:solidFill>
                  <a:schemeClr val="tx1"/>
                </a:solidFill>
              </a:rPr>
              <a:t>Enquadramento </a:t>
            </a:r>
            <a:r>
              <a:rPr lang="pt-PT" sz="2000" b="0" dirty="0" smtClean="0">
                <a:solidFill>
                  <a:schemeClr val="tx1"/>
                </a:solidFill>
              </a:rPr>
              <a:t>metodológico</a:t>
            </a:r>
            <a:endParaRPr lang="pt-PT" sz="2000" b="0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635896" y="1772816"/>
            <a:ext cx="540000" cy="540000"/>
          </a:xfrm>
          <a:prstGeom prst="ellipse">
            <a:avLst/>
          </a:prstGeom>
          <a:solidFill>
            <a:srgbClr val="9B7D40"/>
          </a:solidFill>
          <a:ln>
            <a:solidFill>
              <a:srgbClr val="9B7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3635896" y="2636912"/>
            <a:ext cx="540000" cy="540000"/>
          </a:xfrm>
          <a:prstGeom prst="ellipse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3635896" y="3501008"/>
            <a:ext cx="540000" cy="54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3649162" y="4365104"/>
            <a:ext cx="540000" cy="540000"/>
          </a:xfrm>
          <a:prstGeom prst="ellipse">
            <a:avLst/>
          </a:prstGeom>
          <a:solidFill>
            <a:srgbClr val="BBCCDC"/>
          </a:solidFill>
          <a:ln>
            <a:solidFill>
              <a:srgbClr val="BBC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3649162" y="5229200"/>
            <a:ext cx="540000" cy="54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5</a:t>
            </a:r>
          </a:p>
        </p:txBody>
      </p:sp>
      <p:sp>
        <p:nvSpPr>
          <p:cNvPr id="9" name="Oval 8"/>
          <p:cNvSpPr/>
          <p:nvPr/>
        </p:nvSpPr>
        <p:spPr>
          <a:xfrm>
            <a:off x="8496392" y="6183336"/>
            <a:ext cx="540000" cy="540000"/>
          </a:xfrm>
          <a:prstGeom prst="ellipse">
            <a:avLst/>
          </a:prstGeom>
          <a:solidFill>
            <a:srgbClr val="9B7D40"/>
          </a:solidFill>
          <a:ln>
            <a:solidFill>
              <a:srgbClr val="9B7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0" name="Oval 9"/>
          <p:cNvSpPr/>
          <p:nvPr/>
        </p:nvSpPr>
        <p:spPr>
          <a:xfrm>
            <a:off x="8086867" y="6393771"/>
            <a:ext cx="360000" cy="360000"/>
          </a:xfrm>
          <a:prstGeom prst="ellipse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1" name="Oval 10"/>
          <p:cNvSpPr/>
          <p:nvPr/>
        </p:nvSpPr>
        <p:spPr>
          <a:xfrm>
            <a:off x="8341025" y="5805296"/>
            <a:ext cx="288000" cy="288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2" name="Oval 11"/>
          <p:cNvSpPr/>
          <p:nvPr/>
        </p:nvSpPr>
        <p:spPr>
          <a:xfrm>
            <a:off x="8036976" y="6093296"/>
            <a:ext cx="180000" cy="180000"/>
          </a:xfrm>
          <a:prstGeom prst="ellipse">
            <a:avLst/>
          </a:prstGeom>
          <a:solidFill>
            <a:srgbClr val="BBCCDC"/>
          </a:solidFill>
          <a:ln>
            <a:solidFill>
              <a:srgbClr val="BBC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" name="Rectangle 12"/>
          <p:cNvSpPr/>
          <p:nvPr/>
        </p:nvSpPr>
        <p:spPr>
          <a:xfrm>
            <a:off x="4281586" y="2727953"/>
            <a:ext cx="47548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 smtClean="0"/>
              <a:t>Indicadores de vulnerabilidades externas</a:t>
            </a:r>
            <a:endParaRPr lang="pt-PT" sz="2000" dirty="0"/>
          </a:p>
        </p:txBody>
      </p:sp>
      <p:sp>
        <p:nvSpPr>
          <p:cNvPr id="14" name="Rectangle 13"/>
          <p:cNvSpPr/>
          <p:nvPr/>
        </p:nvSpPr>
        <p:spPr>
          <a:xfrm>
            <a:off x="4281586" y="3606719"/>
            <a:ext cx="47548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/>
              <a:t>Principais resultados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24803" y="4424274"/>
            <a:ext cx="47548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/>
              <a:t>Divulgação das estatísticas externas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68103" y="5328969"/>
            <a:ext cx="47548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/>
              <a:t>Notas finais</a:t>
            </a:r>
          </a:p>
        </p:txBody>
      </p:sp>
    </p:spTree>
    <p:extLst>
      <p:ext uri="{BB962C8B-B14F-4D97-AF65-F5344CB8AC3E}">
        <p14:creationId xmlns:p14="http://schemas.microsoft.com/office/powerpoint/2010/main" val="14129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257" t="42424" r="21250" b="50361"/>
          <a:stretch/>
        </p:blipFill>
        <p:spPr>
          <a:xfrm>
            <a:off x="980916" y="1124744"/>
            <a:ext cx="8136904" cy="720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115" b="11609"/>
          <a:stretch/>
        </p:blipFill>
        <p:spPr>
          <a:xfrm>
            <a:off x="1268948" y="1869029"/>
            <a:ext cx="7560840" cy="307213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782668" y="5301208"/>
            <a:ext cx="792000" cy="792000"/>
          </a:xfrm>
          <a:prstGeom prst="ellipse">
            <a:avLst/>
          </a:prstGeom>
          <a:solidFill>
            <a:srgbClr val="A4C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Oval 7"/>
          <p:cNvSpPr/>
          <p:nvPr/>
        </p:nvSpPr>
        <p:spPr>
          <a:xfrm>
            <a:off x="5136689" y="5382463"/>
            <a:ext cx="684000" cy="684000"/>
          </a:xfrm>
          <a:prstGeom prst="ellipse">
            <a:avLst/>
          </a:prstGeom>
          <a:solidFill>
            <a:srgbClr val="F0C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8"/>
          <p:cNvSpPr txBox="1"/>
          <p:nvPr/>
        </p:nvSpPr>
        <p:spPr>
          <a:xfrm>
            <a:off x="2195736" y="5478047"/>
            <a:ext cx="1108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smtClean="0"/>
              <a:t>De 1996 a 2016</a:t>
            </a:r>
            <a:endParaRPr lang="pt-PT" sz="1600" b="1" dirty="0"/>
          </a:p>
        </p:txBody>
      </p:sp>
      <p:sp>
        <p:nvSpPr>
          <p:cNvPr id="10" name="Rectangle 9"/>
          <p:cNvSpPr/>
          <p:nvPr/>
        </p:nvSpPr>
        <p:spPr>
          <a:xfrm>
            <a:off x="3935186" y="5466375"/>
            <a:ext cx="514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/>
              <a:t>4</a:t>
            </a:r>
            <a:r>
              <a:rPr lang="pt-PT" sz="2400" b="1" dirty="0" smtClean="0"/>
              <a:t> </a:t>
            </a:r>
            <a:r>
              <a:rPr lang="pt-PT" b="1" dirty="0" smtClean="0"/>
              <a:t>x</a:t>
            </a:r>
            <a:endParaRPr lang="pt-PT" dirty="0"/>
          </a:p>
        </p:txBody>
      </p:sp>
      <p:sp>
        <p:nvSpPr>
          <p:cNvPr id="11" name="Rectangle 10"/>
          <p:cNvSpPr/>
          <p:nvPr/>
        </p:nvSpPr>
        <p:spPr>
          <a:xfrm>
            <a:off x="5160331" y="5526801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/>
              <a:t>2,6 x</a:t>
            </a:r>
            <a:endParaRPr lang="pt-PT" dirty="0"/>
          </a:p>
        </p:txBody>
      </p:sp>
      <p:sp>
        <p:nvSpPr>
          <p:cNvPr id="12" name="TextBox 11"/>
          <p:cNvSpPr txBox="1"/>
          <p:nvPr/>
        </p:nvSpPr>
        <p:spPr>
          <a:xfrm>
            <a:off x="4903633" y="6085903"/>
            <a:ext cx="1295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/>
              <a:t>IMPORTAÇÕES</a:t>
            </a:r>
            <a:endParaRPr lang="pt-PT" sz="11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93914" y="6100214"/>
            <a:ext cx="1295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/>
              <a:t>EXPORTAÇÕES</a:t>
            </a:r>
            <a:endParaRPr lang="pt-PT" sz="11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491180" y="5724463"/>
            <a:ext cx="902402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317582" y="6008958"/>
            <a:ext cx="2229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b="1" dirty="0" smtClean="0"/>
              <a:t>SALDO DA BALANÇA DE SERVIÇOS</a:t>
            </a:r>
            <a:endParaRPr lang="pt-PT" sz="1200" dirty="0"/>
          </a:p>
        </p:txBody>
      </p:sp>
    </p:spTree>
    <p:extLst>
      <p:ext uri="{BB962C8B-B14F-4D97-AF65-F5344CB8AC3E}">
        <p14:creationId xmlns:p14="http://schemas.microsoft.com/office/powerpoint/2010/main" val="272160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5049" t="46174" r="25178" b="18475"/>
          <a:stretch/>
        </p:blipFill>
        <p:spPr>
          <a:xfrm>
            <a:off x="827584" y="2492896"/>
            <a:ext cx="8014931" cy="3888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4257" t="42424" r="21250" b="50361"/>
          <a:stretch/>
        </p:blipFill>
        <p:spPr>
          <a:xfrm>
            <a:off x="980916" y="1124744"/>
            <a:ext cx="8136904" cy="7200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444208" y="1975815"/>
            <a:ext cx="2284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/>
              <a:t>POR TIPO DE </a:t>
            </a:r>
            <a:r>
              <a:rPr lang="pt-PT" b="1" dirty="0" smtClean="0"/>
              <a:t>SERVIÇO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4969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64583" y="4967590"/>
            <a:ext cx="8352000" cy="15577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624" t="37204" r="24401" b="17132"/>
          <a:stretch/>
        </p:blipFill>
        <p:spPr>
          <a:xfrm>
            <a:off x="1547664" y="1649330"/>
            <a:ext cx="6670275" cy="31744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64088" y="4728974"/>
            <a:ext cx="41764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800" b="1" dirty="0"/>
              <a:t>Fonte: </a:t>
            </a:r>
            <a:r>
              <a:rPr lang="en-US" sz="800" i="1" dirty="0">
                <a:solidFill>
                  <a:srgbClr val="000000"/>
                </a:solidFill>
              </a:rPr>
              <a:t>The Travel &amp; Tourism Competitiveness Report 2017</a:t>
            </a:r>
            <a:r>
              <a:rPr lang="en-US" sz="800" b="1" dirty="0">
                <a:solidFill>
                  <a:srgbClr val="000000"/>
                </a:solidFill>
              </a:rPr>
              <a:t>, </a:t>
            </a:r>
            <a:r>
              <a:rPr lang="pt-PT" sz="800" dirty="0" err="1"/>
              <a:t>World</a:t>
            </a:r>
            <a:r>
              <a:rPr lang="pt-PT" sz="800" dirty="0"/>
              <a:t> </a:t>
            </a:r>
            <a:r>
              <a:rPr lang="pt-PT" sz="800" dirty="0" err="1"/>
              <a:t>Economic</a:t>
            </a:r>
            <a:r>
              <a:rPr lang="pt-PT" sz="800" dirty="0"/>
              <a:t> </a:t>
            </a:r>
            <a:r>
              <a:rPr lang="pt-PT" sz="800" dirty="0" err="1"/>
              <a:t>Forum</a:t>
            </a:r>
            <a:endParaRPr lang="pt-PT" sz="800" dirty="0"/>
          </a:p>
        </p:txBody>
      </p:sp>
      <p:sp>
        <p:nvSpPr>
          <p:cNvPr id="5" name="Rectangle 4"/>
          <p:cNvSpPr/>
          <p:nvPr/>
        </p:nvSpPr>
        <p:spPr>
          <a:xfrm>
            <a:off x="4037698" y="2014844"/>
            <a:ext cx="51037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pt-PT" sz="800" b="1" i="1" dirty="0">
              <a:solidFill>
                <a:srgbClr val="000000"/>
              </a:solidFill>
              <a:latin typeface="+mj-lt"/>
            </a:endParaRPr>
          </a:p>
          <a:p>
            <a:pPr algn="r"/>
            <a:r>
              <a:rPr lang="en-US" sz="800" b="1" i="1" dirty="0">
                <a:solidFill>
                  <a:srgbClr val="000000"/>
                </a:solidFill>
                <a:latin typeface="+mj-lt"/>
              </a:rPr>
              <a:t> </a:t>
            </a:r>
            <a:endParaRPr lang="pt-PT" sz="1400" b="1" i="1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260" t="49059" r="22037" b="43726"/>
          <a:stretch/>
        </p:blipFill>
        <p:spPr>
          <a:xfrm>
            <a:off x="919109" y="965320"/>
            <a:ext cx="7991359" cy="720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63888" y="1117214"/>
            <a:ext cx="46540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1400" dirty="0"/>
              <a:t>Em 2017 Portugal ocupou a 14ª posição entre os destinos turísticos mais competitivos do mundo.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33866" t="49491" r="17697" b="21255"/>
          <a:stretch/>
        </p:blipFill>
        <p:spPr>
          <a:xfrm>
            <a:off x="2339752" y="4986837"/>
            <a:ext cx="4608512" cy="151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8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349" t="66366" r="16132" b="24978"/>
          <a:stretch/>
        </p:blipFill>
        <p:spPr>
          <a:xfrm>
            <a:off x="899592" y="1052736"/>
            <a:ext cx="8064896" cy="686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20" t="1852" r="1722" b="3703"/>
          <a:stretch/>
        </p:blipFill>
        <p:spPr>
          <a:xfrm>
            <a:off x="1115616" y="2492896"/>
            <a:ext cx="7632848" cy="367240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19672" y="4005100"/>
            <a:ext cx="648000" cy="648000"/>
          </a:xfrm>
          <a:prstGeom prst="ellipse">
            <a:avLst/>
          </a:prstGeom>
          <a:solidFill>
            <a:srgbClr val="BBCCDC"/>
          </a:solidFill>
          <a:ln>
            <a:solidFill>
              <a:srgbClr val="BBC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 smtClean="0">
                <a:solidFill>
                  <a:schemeClr val="tx1"/>
                </a:solidFill>
              </a:rPr>
              <a:t>5%</a:t>
            </a:r>
            <a:endParaRPr lang="pt-PT" sz="1600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771728" y="3861048"/>
            <a:ext cx="648000" cy="648000"/>
          </a:xfrm>
          <a:prstGeom prst="ellipse">
            <a:avLst/>
          </a:prstGeom>
          <a:solidFill>
            <a:srgbClr val="BBCCDC"/>
          </a:solidFill>
          <a:ln>
            <a:solidFill>
              <a:srgbClr val="BBC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 smtClean="0">
                <a:solidFill>
                  <a:schemeClr val="tx1"/>
                </a:solidFill>
              </a:rPr>
              <a:t>6%</a:t>
            </a:r>
            <a:endParaRPr lang="pt-PT" sz="1600" b="1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608040" y="3233877"/>
            <a:ext cx="648000" cy="648000"/>
          </a:xfrm>
          <a:prstGeom prst="ellipse">
            <a:avLst/>
          </a:prstGeom>
          <a:solidFill>
            <a:srgbClr val="BBCCDC"/>
          </a:solidFill>
          <a:ln>
            <a:solidFill>
              <a:srgbClr val="BBC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tx1"/>
                </a:solidFill>
              </a:rPr>
              <a:t>7</a:t>
            </a:r>
            <a:r>
              <a:rPr lang="pt-PT" sz="1600" b="1" dirty="0" smtClean="0">
                <a:solidFill>
                  <a:schemeClr val="tx1"/>
                </a:solidFill>
              </a:rPr>
              <a:t>%</a:t>
            </a:r>
            <a:endParaRPr lang="pt-PT" sz="1600" b="1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67607" y="2909877"/>
            <a:ext cx="648000" cy="648000"/>
          </a:xfrm>
          <a:prstGeom prst="ellipse">
            <a:avLst/>
          </a:prstGeom>
          <a:solidFill>
            <a:srgbClr val="BBCCDC"/>
          </a:solidFill>
          <a:ln>
            <a:solidFill>
              <a:srgbClr val="BBC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 smtClean="0">
                <a:solidFill>
                  <a:schemeClr val="tx1"/>
                </a:solidFill>
              </a:rPr>
              <a:t>9%</a:t>
            </a:r>
            <a:endParaRPr lang="pt-PT" sz="1600" b="1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80468" y="2437233"/>
            <a:ext cx="792000" cy="792000"/>
          </a:xfrm>
          <a:prstGeom prst="ellipse">
            <a:avLst/>
          </a:prstGeom>
          <a:solidFill>
            <a:srgbClr val="BBCCDC"/>
          </a:solidFill>
          <a:ln>
            <a:solidFill>
              <a:srgbClr val="BBC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 smtClean="0">
                <a:solidFill>
                  <a:schemeClr val="tx1"/>
                </a:solidFill>
              </a:rPr>
              <a:t>12%</a:t>
            </a:r>
            <a:endParaRPr lang="pt-PT" sz="16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06883" y="2137010"/>
            <a:ext cx="792000" cy="792000"/>
          </a:xfrm>
          <a:prstGeom prst="ellipse">
            <a:avLst/>
          </a:prstGeom>
          <a:solidFill>
            <a:srgbClr val="BBCCDC"/>
          </a:solidFill>
          <a:ln>
            <a:solidFill>
              <a:srgbClr val="BBC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 smtClean="0">
                <a:solidFill>
                  <a:schemeClr val="tx1"/>
                </a:solidFill>
              </a:rPr>
              <a:t>11%</a:t>
            </a:r>
            <a:endParaRPr lang="pt-PT" sz="1600" b="1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14183" y="1918953"/>
            <a:ext cx="792000" cy="792000"/>
          </a:xfrm>
          <a:prstGeom prst="ellipse">
            <a:avLst/>
          </a:prstGeom>
          <a:solidFill>
            <a:srgbClr val="BBCCDC"/>
          </a:solidFill>
          <a:ln>
            <a:solidFill>
              <a:srgbClr val="BBC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 smtClean="0">
                <a:solidFill>
                  <a:schemeClr val="tx1"/>
                </a:solidFill>
              </a:rPr>
              <a:t>11%</a:t>
            </a:r>
            <a:endParaRPr lang="pt-PT" sz="1600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148064" y="6130967"/>
            <a:ext cx="180000" cy="180000"/>
          </a:xfrm>
          <a:prstGeom prst="ellipse">
            <a:avLst/>
          </a:prstGeom>
          <a:solidFill>
            <a:srgbClr val="BBCCDC"/>
          </a:solidFill>
          <a:ln>
            <a:solidFill>
              <a:srgbClr val="BBC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6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6425" y="6076653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/>
              <a:t>Peso nas exportações de serviços, exceto turismo</a:t>
            </a:r>
            <a:endParaRPr lang="pt-PT" sz="1100" dirty="0"/>
          </a:p>
        </p:txBody>
      </p:sp>
    </p:spTree>
    <p:extLst>
      <p:ext uri="{BB962C8B-B14F-4D97-AF65-F5344CB8AC3E}">
        <p14:creationId xmlns:p14="http://schemas.microsoft.com/office/powerpoint/2010/main" val="257754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344" t="67313" r="16532" b="24752"/>
          <a:stretch/>
        </p:blipFill>
        <p:spPr>
          <a:xfrm>
            <a:off x="899592" y="1196752"/>
            <a:ext cx="7848872" cy="720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276872"/>
            <a:ext cx="7704856" cy="339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2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9022"/>
              </p:ext>
            </p:extLst>
          </p:nvPr>
        </p:nvGraphicFramePr>
        <p:xfrm>
          <a:off x="2303722" y="2388301"/>
          <a:ext cx="5581650" cy="3781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349" t="67087" r="16132" b="24978"/>
          <a:stretch/>
        </p:blipFill>
        <p:spPr>
          <a:xfrm>
            <a:off x="849422" y="970412"/>
            <a:ext cx="8064896" cy="6291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00274" y="1599588"/>
            <a:ext cx="28979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/>
              <a:t>COMPARAÇÃO INTERNACIONAL</a:t>
            </a:r>
            <a:endParaRPr lang="pt-PT" sz="1200" b="1" dirty="0"/>
          </a:p>
        </p:txBody>
      </p:sp>
      <p:sp>
        <p:nvSpPr>
          <p:cNvPr id="7" name="Oval 6"/>
          <p:cNvSpPr/>
          <p:nvPr/>
        </p:nvSpPr>
        <p:spPr>
          <a:xfrm>
            <a:off x="4209790" y="3404573"/>
            <a:ext cx="1791991" cy="1787611"/>
          </a:xfrm>
          <a:prstGeom prst="ellipse">
            <a:avLst/>
          </a:prstGeom>
          <a:solidFill>
            <a:srgbClr val="DE761C">
              <a:alpha val="20000"/>
            </a:srgbClr>
          </a:solidFill>
          <a:ln>
            <a:solidFill>
              <a:srgbClr val="DE761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6"/>
          <p:cNvSpPr txBox="1"/>
          <p:nvPr/>
        </p:nvSpPr>
        <p:spPr>
          <a:xfrm>
            <a:off x="1494498" y="4078104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accent1"/>
                </a:solidFill>
              </a:rPr>
              <a:t>0,81</a:t>
            </a:r>
            <a:r>
              <a:rPr lang="pt-PT" dirty="0">
                <a:solidFill>
                  <a:srgbClr val="9B7D40"/>
                </a:solidFill>
              </a:rPr>
              <a:t> </a:t>
            </a: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pt-PT" sz="2000" b="1" dirty="0" smtClean="0">
                <a:solidFill>
                  <a:srgbClr val="3B6243"/>
                </a:solidFill>
              </a:rPr>
              <a:t>1,06</a:t>
            </a:r>
            <a:endParaRPr lang="pt-PT" sz="2000" b="1" dirty="0">
              <a:solidFill>
                <a:srgbClr val="3B6243"/>
              </a:solidFill>
            </a:endParaRPr>
          </a:p>
        </p:txBody>
      </p:sp>
      <p:sp>
        <p:nvSpPr>
          <p:cNvPr id="12" name="Rectângulo arredondado 17"/>
          <p:cNvSpPr/>
          <p:nvPr/>
        </p:nvSpPr>
        <p:spPr>
          <a:xfrm>
            <a:off x="1663042" y="4080838"/>
            <a:ext cx="1234548" cy="394641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Oval 13"/>
          <p:cNvSpPr/>
          <p:nvPr/>
        </p:nvSpPr>
        <p:spPr>
          <a:xfrm>
            <a:off x="8082504" y="5897060"/>
            <a:ext cx="864000" cy="864000"/>
          </a:xfrm>
          <a:prstGeom prst="ellipse">
            <a:avLst/>
          </a:prstGeom>
          <a:noFill/>
          <a:ln w="19050" cap="flat" cmpd="sng" algn="ctr">
            <a:solidFill>
              <a:srgbClr val="DE761C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600" b="1" dirty="0" smtClean="0">
                <a:solidFill>
                  <a:schemeClr val="accent4"/>
                </a:solidFill>
              </a:rPr>
              <a:t>&lt; 1</a:t>
            </a:r>
            <a:endParaRPr lang="pt-PT" sz="1600" b="1" dirty="0">
              <a:solidFill>
                <a:schemeClr val="accent4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18226" y="4028379"/>
            <a:ext cx="540000" cy="540000"/>
          </a:xfrm>
          <a:prstGeom prst="ellipse">
            <a:avLst/>
          </a:prstGeom>
          <a:solidFill>
            <a:srgbClr val="83232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solidFill>
                  <a:schemeClr val="bg1"/>
                </a:solidFill>
              </a:rPr>
              <a:t>PT</a:t>
            </a:r>
          </a:p>
        </p:txBody>
      </p:sp>
      <p:sp>
        <p:nvSpPr>
          <p:cNvPr id="17" name="Oval 16"/>
          <p:cNvSpPr/>
          <p:nvPr/>
        </p:nvSpPr>
        <p:spPr>
          <a:xfrm>
            <a:off x="2727692" y="2076141"/>
            <a:ext cx="540000" cy="540000"/>
          </a:xfrm>
          <a:prstGeom prst="ellipse">
            <a:avLst/>
          </a:prstGeom>
          <a:solidFill>
            <a:srgbClr val="83232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PT" sz="1200" b="1" dirty="0">
                <a:solidFill>
                  <a:schemeClr val="bg1"/>
                </a:solidFill>
              </a:rPr>
              <a:t>UE</a:t>
            </a:r>
          </a:p>
          <a:p>
            <a:pPr algn="ctr"/>
            <a:r>
              <a:rPr lang="pt-PT" sz="1200" b="1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18" name="CaixaDeTexto 16"/>
          <p:cNvSpPr txBox="1"/>
          <p:nvPr/>
        </p:nvSpPr>
        <p:spPr>
          <a:xfrm>
            <a:off x="3309977" y="2119905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accent1"/>
                </a:solidFill>
              </a:rPr>
              <a:t>1,02</a:t>
            </a:r>
            <a:r>
              <a:rPr lang="pt-PT" dirty="0">
                <a:solidFill>
                  <a:srgbClr val="9B7D40"/>
                </a:solidFill>
              </a:rPr>
              <a:t> </a:t>
            </a: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pt-PT" sz="2000" b="1" dirty="0" smtClean="0">
                <a:solidFill>
                  <a:srgbClr val="3B6243"/>
                </a:solidFill>
              </a:rPr>
              <a:t>1,08</a:t>
            </a:r>
            <a:endParaRPr lang="pt-PT" sz="2000" b="1" dirty="0">
              <a:solidFill>
                <a:srgbClr val="3B6243"/>
              </a:solidFill>
            </a:endParaRPr>
          </a:p>
        </p:txBody>
      </p:sp>
      <p:sp>
        <p:nvSpPr>
          <p:cNvPr id="19" name="Rectângulo arredondado 17"/>
          <p:cNvSpPr/>
          <p:nvPr/>
        </p:nvSpPr>
        <p:spPr>
          <a:xfrm>
            <a:off x="3394547" y="2131827"/>
            <a:ext cx="1343028" cy="428628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TextBox 19"/>
          <p:cNvSpPr txBox="1"/>
          <p:nvPr/>
        </p:nvSpPr>
        <p:spPr>
          <a:xfrm>
            <a:off x="6318152" y="6350865"/>
            <a:ext cx="7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smtClean="0">
                <a:solidFill>
                  <a:srgbClr val="3B6243"/>
                </a:solidFill>
              </a:rPr>
              <a:t>2016</a:t>
            </a:r>
            <a:endParaRPr lang="pt-PT" b="1" dirty="0">
              <a:solidFill>
                <a:srgbClr val="3B6243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63740" y="6360950"/>
            <a:ext cx="7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accent1"/>
                </a:solidFill>
              </a:rPr>
              <a:t>2010</a:t>
            </a:r>
            <a:endParaRPr lang="pt-PT" b="1" dirty="0">
              <a:solidFill>
                <a:schemeClr val="accent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103970" y="5897060"/>
            <a:ext cx="864000" cy="864000"/>
          </a:xfrm>
          <a:prstGeom prst="ellipse">
            <a:avLst/>
          </a:prstGeom>
          <a:noFill/>
          <a:ln w="19050" cap="flat" cmpd="sng" algn="ctr">
            <a:solidFill>
              <a:srgbClr val="023F5A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400" b="1" dirty="0">
                <a:solidFill>
                  <a:srgbClr val="023F5A"/>
                </a:solidFill>
              </a:rPr>
              <a:t>&lt;0,75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0888" y="6036302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Fonte: Banco de Portugal e Eurostat</a:t>
            </a:r>
          </a:p>
        </p:txBody>
      </p:sp>
      <p:sp>
        <p:nvSpPr>
          <p:cNvPr id="26" name="Oval 25"/>
          <p:cNvSpPr/>
          <p:nvPr/>
        </p:nvSpPr>
        <p:spPr>
          <a:xfrm>
            <a:off x="4421786" y="3598416"/>
            <a:ext cx="1368000" cy="1368000"/>
          </a:xfrm>
          <a:prstGeom prst="ellipse">
            <a:avLst/>
          </a:prstGeom>
          <a:solidFill>
            <a:srgbClr val="023F5A">
              <a:alpha val="20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623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 animBg="1"/>
      <p:bldP spid="16" grpId="0" animBg="1"/>
      <p:bldP spid="17" grpId="0" animBg="1"/>
      <p:bldP spid="18" grpId="0"/>
      <p:bldP spid="19" grpId="0" animBg="1"/>
      <p:bldP spid="20" grpId="0"/>
      <p:bldP spid="21" grpId="0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256" t="42565" r="21645" b="50222"/>
          <a:stretch/>
        </p:blipFill>
        <p:spPr>
          <a:xfrm>
            <a:off x="971600" y="1052736"/>
            <a:ext cx="8064896" cy="720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239" t="30300" r="28723" b="24969"/>
          <a:stretch/>
        </p:blipFill>
        <p:spPr>
          <a:xfrm>
            <a:off x="827584" y="2924944"/>
            <a:ext cx="7920880" cy="31683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80157" y="1772816"/>
            <a:ext cx="2794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/>
              <a:t>POR TIPO DE RENDIMENTO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2070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256" t="42565" r="21645" b="50222"/>
          <a:stretch/>
        </p:blipFill>
        <p:spPr>
          <a:xfrm>
            <a:off x="971600" y="1052736"/>
            <a:ext cx="8064896" cy="7200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12323" y="1772816"/>
            <a:ext cx="4149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/>
              <a:t>POR TIPO DE INSTRUMENTO FINANCEIRO</a:t>
            </a:r>
            <a:endParaRPr lang="pt-P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3624" t="33183" r="35426" b="22442"/>
          <a:stretch/>
        </p:blipFill>
        <p:spPr>
          <a:xfrm>
            <a:off x="1257317" y="2142148"/>
            <a:ext cx="6960477" cy="411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8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256" t="42560" r="22038" b="50746"/>
          <a:stretch/>
        </p:blipFill>
        <p:spPr>
          <a:xfrm>
            <a:off x="827582" y="1196752"/>
            <a:ext cx="8064897" cy="674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7710" t="29078" r="28341" b="29078"/>
          <a:stretch/>
        </p:blipFill>
        <p:spPr>
          <a:xfrm>
            <a:off x="827582" y="2276872"/>
            <a:ext cx="8064897" cy="341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6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portugal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416" y="1937965"/>
            <a:ext cx="3299487" cy="329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02958" y="4593478"/>
            <a:ext cx="1357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</a:rPr>
              <a:t>2016</a:t>
            </a:r>
          </a:p>
        </p:txBody>
      </p:sp>
      <p:pic>
        <p:nvPicPr>
          <p:cNvPr id="21514" name="Picture 10" descr="Image result for money coin icon euro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00CC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690" y="3405708"/>
            <a:ext cx="679258" cy="67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Image result for money coin icon euro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CC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365" y="3587708"/>
            <a:ext cx="454305" cy="4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Image result for money coin icon euro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763" y="4357834"/>
            <a:ext cx="597700" cy="59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Image result for money coin icon euro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601" y="4480336"/>
            <a:ext cx="452799" cy="4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475656" y="4113594"/>
            <a:ext cx="1357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2 091 M€</a:t>
            </a:r>
          </a:p>
          <a:p>
            <a:pPr algn="ctr"/>
            <a:r>
              <a:rPr lang="pt-PT" b="1" dirty="0"/>
              <a:t>fora UE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43318" y="4113594"/>
            <a:ext cx="1520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1 252 M€</a:t>
            </a:r>
          </a:p>
          <a:p>
            <a:r>
              <a:rPr lang="pt-PT" b="1" dirty="0"/>
              <a:t>dentro 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17718" y="4988674"/>
            <a:ext cx="1357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433 M€</a:t>
            </a:r>
          </a:p>
          <a:p>
            <a:pPr algn="ctr"/>
            <a:r>
              <a:rPr lang="pt-PT" b="1" dirty="0"/>
              <a:t>fora UE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02903" y="4961866"/>
            <a:ext cx="1520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101 M€</a:t>
            </a:r>
          </a:p>
          <a:p>
            <a:pPr algn="ctr"/>
            <a:r>
              <a:rPr lang="pt-PT" b="1" dirty="0"/>
              <a:t>dentro UE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80167" y="2697822"/>
            <a:ext cx="2872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>
                <a:solidFill>
                  <a:srgbClr val="3B6243"/>
                </a:solidFill>
              </a:rPr>
              <a:t>3 343 M€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88588" y="3723054"/>
            <a:ext cx="2872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>
                <a:solidFill>
                  <a:schemeClr val="accent4">
                    <a:lumMod val="50000"/>
                  </a:schemeClr>
                </a:solidFill>
              </a:rPr>
              <a:t>534 M€</a:t>
            </a:r>
          </a:p>
        </p:txBody>
      </p:sp>
      <p:pic>
        <p:nvPicPr>
          <p:cNvPr id="21518" name="Picture 14" descr="Image result for arrow icon"/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rgbClr val="9DB1A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8" t="70209"/>
          <a:stretch/>
        </p:blipFill>
        <p:spPr bwMode="auto">
          <a:xfrm rot="10800000">
            <a:off x="3422671" y="1916832"/>
            <a:ext cx="1156805" cy="102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Image result for arrow icon"/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chemeClr val="accent3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8" t="70209"/>
          <a:stretch/>
        </p:blipFill>
        <p:spPr bwMode="auto">
          <a:xfrm rot="16200000">
            <a:off x="5751840" y="3104294"/>
            <a:ext cx="832902" cy="73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19283" y="2129303"/>
            <a:ext cx="1357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/>
              <a:t>REMESSAS DE</a:t>
            </a:r>
          </a:p>
          <a:p>
            <a:r>
              <a:rPr lang="pt-PT" sz="1600" b="1" dirty="0"/>
              <a:t>EMIGRANTES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71262" y="3230085"/>
            <a:ext cx="1357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/>
              <a:t>REMESSAS DE</a:t>
            </a:r>
          </a:p>
          <a:p>
            <a:r>
              <a:rPr lang="pt-PT" sz="1600" b="1" dirty="0"/>
              <a:t>IMIGRANTES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34198" t="50000" r="21876" b="43920"/>
          <a:stretch/>
        </p:blipFill>
        <p:spPr>
          <a:xfrm>
            <a:off x="809976" y="1052736"/>
            <a:ext cx="8033174" cy="606887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6143604" y="5820305"/>
            <a:ext cx="756000" cy="756000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Oval 25"/>
          <p:cNvSpPr/>
          <p:nvPr/>
        </p:nvSpPr>
        <p:spPr>
          <a:xfrm>
            <a:off x="6989204" y="5915089"/>
            <a:ext cx="576000" cy="576000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Oval 28"/>
          <p:cNvSpPr/>
          <p:nvPr/>
        </p:nvSpPr>
        <p:spPr>
          <a:xfrm>
            <a:off x="7665160" y="6003393"/>
            <a:ext cx="432000" cy="432000"/>
          </a:xfrm>
          <a:prstGeom prst="ellipse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1411344" y="4947917"/>
            <a:ext cx="756000" cy="756000"/>
          </a:xfrm>
          <a:prstGeom prst="ellipse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 descr="Image result for switzerland flag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899" y="5059005"/>
            <a:ext cx="768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/>
          <p:cNvSpPr/>
          <p:nvPr/>
        </p:nvSpPr>
        <p:spPr>
          <a:xfrm>
            <a:off x="3083584" y="5112452"/>
            <a:ext cx="432000" cy="432000"/>
          </a:xfrm>
          <a:prstGeom prst="ellipse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38326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447074" y="1700808"/>
            <a:ext cx="1080000" cy="1080000"/>
          </a:xfrm>
          <a:prstGeom prst="ellipse">
            <a:avLst/>
          </a:prstGeom>
          <a:solidFill>
            <a:srgbClr val="9B7D40"/>
          </a:solidFill>
          <a:ln>
            <a:solidFill>
              <a:srgbClr val="9B7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b="1" dirty="0"/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3779349" y="2024784"/>
            <a:ext cx="540000" cy="540000"/>
          </a:xfrm>
          <a:prstGeom prst="ellipse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4571624" y="2024784"/>
            <a:ext cx="540000" cy="54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5363899" y="2024784"/>
            <a:ext cx="540000" cy="540000"/>
          </a:xfrm>
          <a:prstGeom prst="ellipse">
            <a:avLst/>
          </a:prstGeom>
          <a:solidFill>
            <a:srgbClr val="BBCCDC"/>
          </a:solidFill>
          <a:ln>
            <a:solidFill>
              <a:srgbClr val="BBC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6156176" y="2024784"/>
            <a:ext cx="540000" cy="54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855518" y="3260883"/>
            <a:ext cx="5887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600" dirty="0"/>
              <a:t>Enquadramento metodológico</a:t>
            </a:r>
          </a:p>
        </p:txBody>
      </p:sp>
      <p:sp>
        <p:nvSpPr>
          <p:cNvPr id="24" name="Oval 23"/>
          <p:cNvSpPr/>
          <p:nvPr/>
        </p:nvSpPr>
        <p:spPr>
          <a:xfrm>
            <a:off x="4319984" y="566124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5" name="Oval 24"/>
          <p:cNvSpPr/>
          <p:nvPr/>
        </p:nvSpPr>
        <p:spPr>
          <a:xfrm>
            <a:off x="4622306" y="566124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6" name="Oval 25"/>
          <p:cNvSpPr/>
          <p:nvPr/>
        </p:nvSpPr>
        <p:spPr>
          <a:xfrm>
            <a:off x="4896048" y="566124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8834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027" r="5487" b="26862"/>
          <a:stretch/>
        </p:blipFill>
        <p:spPr>
          <a:xfrm>
            <a:off x="1835696" y="2780928"/>
            <a:ext cx="5904656" cy="28598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60215" t="74032" r="9865" b="21586"/>
          <a:stretch/>
        </p:blipFill>
        <p:spPr>
          <a:xfrm>
            <a:off x="2155991" y="5712486"/>
            <a:ext cx="2107407" cy="184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7162" t="73138" r="44163" b="20773"/>
          <a:stretch/>
        </p:blipFill>
        <p:spPr>
          <a:xfrm>
            <a:off x="4576709" y="5653672"/>
            <a:ext cx="2763922" cy="26074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2308473" y="2949843"/>
            <a:ext cx="792000" cy="790309"/>
          </a:xfrm>
          <a:prstGeom prst="ellipse">
            <a:avLst/>
          </a:prstGeom>
          <a:solidFill>
            <a:srgbClr val="F0C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>
                <a:solidFill>
                  <a:schemeClr val="accent6">
                    <a:lumMod val="50000"/>
                  </a:schemeClr>
                </a:solidFill>
              </a:rPr>
              <a:t>3 %</a:t>
            </a:r>
          </a:p>
        </p:txBody>
      </p:sp>
      <p:sp>
        <p:nvSpPr>
          <p:cNvPr id="21" name="Oval 20"/>
          <p:cNvSpPr/>
          <p:nvPr/>
        </p:nvSpPr>
        <p:spPr>
          <a:xfrm>
            <a:off x="5188793" y="3453899"/>
            <a:ext cx="576000" cy="576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solidFill>
                  <a:schemeClr val="accent6">
                    <a:lumMod val="50000"/>
                  </a:schemeClr>
                </a:solidFill>
              </a:rPr>
              <a:t>1 %</a:t>
            </a:r>
          </a:p>
        </p:txBody>
      </p:sp>
      <p:sp>
        <p:nvSpPr>
          <p:cNvPr id="22" name="Oval 21"/>
          <p:cNvSpPr/>
          <p:nvPr/>
        </p:nvSpPr>
        <p:spPr>
          <a:xfrm>
            <a:off x="6193287" y="2533446"/>
            <a:ext cx="648000" cy="648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solidFill>
                  <a:schemeClr val="accent6">
                    <a:lumMod val="50000"/>
                  </a:schemeClr>
                </a:solidFill>
              </a:rPr>
              <a:t>2 %</a:t>
            </a:r>
          </a:p>
        </p:txBody>
      </p:sp>
      <p:sp>
        <p:nvSpPr>
          <p:cNvPr id="23" name="Oval 22"/>
          <p:cNvSpPr/>
          <p:nvPr/>
        </p:nvSpPr>
        <p:spPr>
          <a:xfrm>
            <a:off x="7340631" y="3547445"/>
            <a:ext cx="576000" cy="576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solidFill>
                  <a:schemeClr val="accent6">
                    <a:lumMod val="50000"/>
                  </a:schemeClr>
                </a:solidFill>
              </a:rPr>
              <a:t>1 %</a:t>
            </a:r>
          </a:p>
        </p:txBody>
      </p:sp>
      <p:sp>
        <p:nvSpPr>
          <p:cNvPr id="24" name="Oval 23"/>
          <p:cNvSpPr/>
          <p:nvPr/>
        </p:nvSpPr>
        <p:spPr>
          <a:xfrm>
            <a:off x="2308473" y="5914420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4168" y="5865921"/>
            <a:ext cx="3180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Transferências recebidas (% do PIB)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4047" t="62759" r="22154" b="30411"/>
          <a:stretch/>
        </p:blipFill>
        <p:spPr>
          <a:xfrm>
            <a:off x="783091" y="1268273"/>
            <a:ext cx="8009865" cy="6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900" r="6688"/>
          <a:stretch/>
        </p:blipFill>
        <p:spPr>
          <a:xfrm>
            <a:off x="755576" y="2273074"/>
            <a:ext cx="7376634" cy="38710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>
            <a:off x="7560376" y="2154172"/>
            <a:ext cx="396000" cy="279523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ctangle 9"/>
          <p:cNvSpPr/>
          <p:nvPr/>
        </p:nvSpPr>
        <p:spPr>
          <a:xfrm>
            <a:off x="7992379" y="2996952"/>
            <a:ext cx="11192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600" b="1" dirty="0"/>
              <a:t>Transações</a:t>
            </a:r>
          </a:p>
          <a:p>
            <a:pPr algn="ctr"/>
            <a:r>
              <a:rPr lang="pt-PT" sz="3200" b="1" dirty="0"/>
              <a:t>3,14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959" t="41102" r="16516" b="50240"/>
          <a:stretch/>
        </p:blipFill>
        <p:spPr>
          <a:xfrm>
            <a:off x="899592" y="1124744"/>
            <a:ext cx="7992888" cy="68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3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92138" y="4631588"/>
            <a:ext cx="8352000" cy="180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2123808" y="5106375"/>
            <a:ext cx="720000" cy="720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solidFill>
                  <a:schemeClr val="accent6">
                    <a:lumMod val="50000"/>
                  </a:schemeClr>
                </a:solidFill>
              </a:rPr>
              <a:t>-34%</a:t>
            </a:r>
          </a:p>
        </p:txBody>
      </p:sp>
      <p:sp>
        <p:nvSpPr>
          <p:cNvPr id="11" name="Oval 10"/>
          <p:cNvSpPr/>
          <p:nvPr/>
        </p:nvSpPr>
        <p:spPr>
          <a:xfrm>
            <a:off x="5724248" y="4894421"/>
            <a:ext cx="1080000" cy="108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bg1"/>
                </a:solidFill>
              </a:rPr>
              <a:t>-108%</a:t>
            </a:r>
          </a:p>
        </p:txBody>
      </p:sp>
      <p:sp>
        <p:nvSpPr>
          <p:cNvPr id="12" name="Oval 11"/>
          <p:cNvSpPr/>
          <p:nvPr/>
        </p:nvSpPr>
        <p:spPr>
          <a:xfrm>
            <a:off x="6840392" y="4813946"/>
            <a:ext cx="1260000" cy="12600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-118%</a:t>
            </a:r>
          </a:p>
        </p:txBody>
      </p:sp>
      <p:sp>
        <p:nvSpPr>
          <p:cNvPr id="13" name="Oval 12"/>
          <p:cNvSpPr/>
          <p:nvPr/>
        </p:nvSpPr>
        <p:spPr>
          <a:xfrm>
            <a:off x="8136504" y="4942046"/>
            <a:ext cx="972000" cy="1008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>
                <a:solidFill>
                  <a:schemeClr val="bg1"/>
                </a:solidFill>
              </a:rPr>
              <a:t>-105%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92138" y="472514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1600" b="1" dirty="0">
                <a:solidFill>
                  <a:schemeClr val="bg1"/>
                </a:solidFill>
              </a:rPr>
              <a:t>EM % DO PIB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44421" y="6042774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65300" y="6037173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16278" y="6063575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21780" y="6070096"/>
            <a:ext cx="6014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b="1" dirty="0">
                <a:solidFill>
                  <a:schemeClr val="bg1"/>
                </a:solidFill>
              </a:rPr>
              <a:t>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250" t="49279" r="21650" b="43507"/>
          <a:stretch/>
        </p:blipFill>
        <p:spPr>
          <a:xfrm>
            <a:off x="792138" y="1024324"/>
            <a:ext cx="8351862" cy="745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401" r="3616" b="33494"/>
          <a:stretch/>
        </p:blipFill>
        <p:spPr>
          <a:xfrm>
            <a:off x="1596395" y="1693534"/>
            <a:ext cx="6702084" cy="27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724248" y="1741930"/>
            <a:ext cx="3419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b="1" dirty="0"/>
              <a:t>COMPARAÇÃO INTERNACIONAL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44421" y="6042774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65300" y="6037173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16278" y="6063575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21780" y="6070096"/>
            <a:ext cx="6014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b="1" dirty="0">
                <a:solidFill>
                  <a:schemeClr val="bg1"/>
                </a:solidFill>
              </a:rPr>
              <a:t>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250" t="49279" r="21650" b="43507"/>
          <a:stretch/>
        </p:blipFill>
        <p:spPr>
          <a:xfrm>
            <a:off x="792138" y="1024324"/>
            <a:ext cx="8351862" cy="745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568289"/>
            <a:ext cx="7231380" cy="36880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0800000">
            <a:off x="2701629" y="2443329"/>
            <a:ext cx="430209" cy="3453684"/>
          </a:xfrm>
          <a:prstGeom prst="rect">
            <a:avLst/>
          </a:prstGeom>
          <a:noFill/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274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38" r="27951" b="1135"/>
          <a:stretch/>
        </p:blipFill>
        <p:spPr>
          <a:xfrm>
            <a:off x="740215" y="2431916"/>
            <a:ext cx="6136041" cy="35644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073355" y="2746052"/>
            <a:ext cx="176022" cy="432048"/>
          </a:xfrm>
          <a:prstGeom prst="rect">
            <a:avLst/>
          </a:prstGeom>
          <a:solidFill>
            <a:srgbClr val="A4C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99139" y="3626303"/>
            <a:ext cx="176022" cy="18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099139" y="4902631"/>
            <a:ext cx="176022" cy="72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099139" y="4281008"/>
            <a:ext cx="176022" cy="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275161" y="3482151"/>
            <a:ext cx="16209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600" b="1" dirty="0"/>
              <a:t>Transações </a:t>
            </a:r>
            <a:r>
              <a:rPr lang="pt-PT" sz="2000" b="1" dirty="0"/>
              <a:t>3,14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7277604" y="2740858"/>
            <a:ext cx="1497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600" b="1" dirty="0"/>
              <a:t>Var Preço </a:t>
            </a:r>
            <a:r>
              <a:rPr lang="pt-PT" sz="2000" b="1" dirty="0"/>
              <a:t>4,96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7336838" y="4080953"/>
            <a:ext cx="18071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600" b="1" dirty="0"/>
              <a:t>Var cambial  </a:t>
            </a:r>
            <a:r>
              <a:rPr lang="pt-PT" sz="2000" b="1" dirty="0"/>
              <a:t>-0,72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7279386" y="4693610"/>
            <a:ext cx="1864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600" b="1" dirty="0"/>
              <a:t>Outros </a:t>
            </a:r>
            <a:r>
              <a:rPr lang="pt-PT" sz="1600" b="1" dirty="0" err="1"/>
              <a:t>ajust</a:t>
            </a:r>
            <a:r>
              <a:rPr lang="pt-PT" sz="1600" b="1" dirty="0"/>
              <a:t>. </a:t>
            </a:r>
            <a:r>
              <a:rPr lang="pt-PT" sz="2000" b="1" dirty="0"/>
              <a:t>-0,61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350" t="49914" r="15738" b="41724"/>
          <a:stretch/>
        </p:blipFill>
        <p:spPr>
          <a:xfrm>
            <a:off x="857132" y="1167655"/>
            <a:ext cx="8038986" cy="6562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03414" y="1799047"/>
            <a:ext cx="5995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/>
              <a:t>COMPONENTES QUE CONTRIBUEM PARA A VARIAÇÃO DA PII</a:t>
            </a:r>
            <a:endParaRPr lang="pt-PT" dirty="0"/>
          </a:p>
        </p:txBody>
      </p:sp>
      <p:sp>
        <p:nvSpPr>
          <p:cNvPr id="22" name="Rectangle 21"/>
          <p:cNvSpPr/>
          <p:nvPr/>
        </p:nvSpPr>
        <p:spPr>
          <a:xfrm rot="10800000">
            <a:off x="6314831" y="2782754"/>
            <a:ext cx="345401" cy="279523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ight Arrow 3"/>
          <p:cNvSpPr/>
          <p:nvPr/>
        </p:nvSpPr>
        <p:spPr>
          <a:xfrm>
            <a:off x="6724860" y="2782754"/>
            <a:ext cx="244251" cy="20465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944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948146" y="1891385"/>
            <a:ext cx="2800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/>
              <a:t>POR SETOR INSTITUCIONAL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62" r="11413" b="6945"/>
          <a:stretch/>
        </p:blipFill>
        <p:spPr>
          <a:xfrm>
            <a:off x="1115616" y="2260717"/>
            <a:ext cx="7331852" cy="4033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8350" t="49914" r="15738" b="41724"/>
          <a:stretch/>
        </p:blipFill>
        <p:spPr>
          <a:xfrm>
            <a:off x="857132" y="1167655"/>
            <a:ext cx="8038986" cy="65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2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60833" t="36253" r="12201" b="28359"/>
          <a:stretch/>
        </p:blipFill>
        <p:spPr>
          <a:xfrm>
            <a:off x="880318" y="4401858"/>
            <a:ext cx="2010446" cy="16627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60833" t="53773" r="12201" b="38898"/>
          <a:stretch/>
        </p:blipFill>
        <p:spPr>
          <a:xfrm>
            <a:off x="880318" y="6059528"/>
            <a:ext cx="2016000" cy="412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8350" t="49914" r="15738" b="41724"/>
          <a:stretch/>
        </p:blipFill>
        <p:spPr>
          <a:xfrm>
            <a:off x="857132" y="1167655"/>
            <a:ext cx="8038986" cy="6562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458252" y="2074924"/>
            <a:ext cx="3157706" cy="20602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70699" y="3321888"/>
            <a:ext cx="10524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ATIVOS</a:t>
            </a:r>
            <a:endParaRPr lang="pt-PT" dirty="0"/>
          </a:p>
        </p:txBody>
      </p:sp>
      <p:sp>
        <p:nvSpPr>
          <p:cNvPr id="7" name="Rectangle 6"/>
          <p:cNvSpPr/>
          <p:nvPr/>
        </p:nvSpPr>
        <p:spPr>
          <a:xfrm>
            <a:off x="5688387" y="3688483"/>
            <a:ext cx="1403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PASSIVOS</a:t>
            </a:r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2875943" y="3590041"/>
            <a:ext cx="208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/>
              <a:t>333</a:t>
            </a:r>
            <a:r>
              <a:rPr lang="pt-PT" b="1" dirty="0" smtClean="0"/>
              <a:t> </a:t>
            </a:r>
            <a:r>
              <a:rPr lang="pt-PT" sz="1400" b="1" dirty="0" smtClean="0"/>
              <a:t>MIL MILHÕES EUR</a:t>
            </a:r>
            <a:endParaRPr lang="pt-PT" sz="1400" dirty="0"/>
          </a:p>
        </p:txBody>
      </p:sp>
      <p:sp>
        <p:nvSpPr>
          <p:cNvPr id="9" name="Rectangle 8"/>
          <p:cNvSpPr/>
          <p:nvPr/>
        </p:nvSpPr>
        <p:spPr>
          <a:xfrm>
            <a:off x="5132356" y="4051706"/>
            <a:ext cx="2096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/>
              <a:t>528</a:t>
            </a:r>
            <a:r>
              <a:rPr lang="pt-PT" b="1" dirty="0" smtClean="0"/>
              <a:t> </a:t>
            </a:r>
            <a:r>
              <a:rPr lang="pt-PT" sz="1400" b="1" dirty="0" smtClean="0"/>
              <a:t>MIL MILHÕES EUR</a:t>
            </a:r>
            <a:endParaRPr lang="pt-PT" sz="1400" dirty="0"/>
          </a:p>
        </p:txBody>
      </p:sp>
      <p:sp>
        <p:nvSpPr>
          <p:cNvPr id="10" name="Oval 9"/>
          <p:cNvSpPr/>
          <p:nvPr/>
        </p:nvSpPr>
        <p:spPr>
          <a:xfrm>
            <a:off x="4134096" y="5029854"/>
            <a:ext cx="1368000" cy="1368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 b="1" dirty="0" smtClean="0">
              <a:solidFill>
                <a:srgbClr val="3B6243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68344" y="1772816"/>
            <a:ext cx="1080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b="1" dirty="0" smtClean="0"/>
              <a:t>DEZ 2016</a:t>
            </a:r>
            <a:endParaRPr lang="pt-PT" sz="1600" b="1" dirty="0"/>
          </a:p>
        </p:txBody>
      </p:sp>
      <p:sp>
        <p:nvSpPr>
          <p:cNvPr id="12" name="Rectangle 11"/>
          <p:cNvSpPr/>
          <p:nvPr/>
        </p:nvSpPr>
        <p:spPr>
          <a:xfrm>
            <a:off x="4249686" y="5082720"/>
            <a:ext cx="10278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600" b="1" dirty="0" smtClean="0">
                <a:solidFill>
                  <a:srgbClr val="3B6243"/>
                </a:solidFill>
              </a:rPr>
              <a:t>-194</a:t>
            </a:r>
            <a:endParaRPr lang="pt-PT" sz="3600" b="1" dirty="0">
              <a:solidFill>
                <a:srgbClr val="3B624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86683" y="5678978"/>
            <a:ext cx="1262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b="1" dirty="0" smtClean="0"/>
              <a:t>MIL MILHÕES </a:t>
            </a:r>
          </a:p>
          <a:p>
            <a:pPr algn="ctr"/>
            <a:r>
              <a:rPr lang="pt-PT" sz="1400" b="1" dirty="0" smtClean="0"/>
              <a:t>EUR</a:t>
            </a:r>
            <a:endParaRPr lang="pt-PT" sz="1400" dirty="0"/>
          </a:p>
        </p:txBody>
      </p:sp>
      <p:sp>
        <p:nvSpPr>
          <p:cNvPr id="16" name="Rectangle 15"/>
          <p:cNvSpPr/>
          <p:nvPr/>
        </p:nvSpPr>
        <p:spPr>
          <a:xfrm>
            <a:off x="843411" y="4365480"/>
            <a:ext cx="12342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pt-PT" sz="1200" b="1" dirty="0" smtClean="0">
                <a:solidFill>
                  <a:schemeClr val="bg1"/>
                </a:solidFill>
              </a:rPr>
              <a:t>INVESTIMENTO EM TÍTULOS</a:t>
            </a:r>
            <a:endParaRPr lang="pt-PT" sz="12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4978" y="4800618"/>
            <a:ext cx="1163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pt-PT" sz="1200" b="1" dirty="0" smtClean="0">
                <a:solidFill>
                  <a:schemeClr val="bg1"/>
                </a:solidFill>
              </a:rPr>
              <a:t>EMPRÉSTIMOS E DEPÓSITOS</a:t>
            </a:r>
            <a:endParaRPr lang="pt-PT" sz="1200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41135" y="4370668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122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30881" y="4799022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107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16829" y="5189252"/>
            <a:ext cx="1163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pt-PT" sz="1200" b="1" dirty="0" smtClean="0">
                <a:solidFill>
                  <a:schemeClr val="bg1"/>
                </a:solidFill>
              </a:rPr>
              <a:t>INVESTIMENTO</a:t>
            </a:r>
          </a:p>
          <a:p>
            <a:pPr fontAlgn="b"/>
            <a:r>
              <a:rPr lang="pt-PT" sz="1200" b="1" dirty="0" smtClean="0">
                <a:solidFill>
                  <a:schemeClr val="bg1"/>
                </a:solidFill>
              </a:rPr>
              <a:t>DIRETO</a:t>
            </a:r>
            <a:endParaRPr lang="pt-PT" sz="12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58075" y="5213881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80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2774" y="5623676"/>
            <a:ext cx="1276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pt-PT" sz="1200" b="1" dirty="0" smtClean="0">
                <a:solidFill>
                  <a:schemeClr val="bg1"/>
                </a:solidFill>
              </a:rPr>
              <a:t>OURO E OUTRAS RESERVAS</a:t>
            </a:r>
            <a:endParaRPr lang="pt-PT" sz="1200" b="1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50680" y="5610770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24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52331" y="6098886"/>
            <a:ext cx="11637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pt-PT" sz="1200" b="1" dirty="0" smtClean="0">
                <a:solidFill>
                  <a:schemeClr val="bg1"/>
                </a:solidFill>
              </a:rPr>
              <a:t>DERIVADOS</a:t>
            </a:r>
            <a:endParaRPr lang="pt-PT" sz="1200" b="1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195736" y="6041208"/>
            <a:ext cx="670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-0,2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l="60833" t="45166" r="12201" b="28359"/>
          <a:stretch/>
        </p:blipFill>
        <p:spPr>
          <a:xfrm rot="10800000">
            <a:off x="6898141" y="5258914"/>
            <a:ext cx="2010446" cy="124395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6884909" y="5253900"/>
            <a:ext cx="1163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pt-PT" sz="1200" b="1" dirty="0" smtClean="0">
                <a:solidFill>
                  <a:schemeClr val="bg1"/>
                </a:solidFill>
              </a:rPr>
              <a:t>EMPRÉSTIMOS E DEPÓSITOS</a:t>
            </a:r>
            <a:endParaRPr lang="pt-PT" sz="1200" b="1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218726" y="5252304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268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889449" y="6069082"/>
            <a:ext cx="12342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pt-PT" sz="1200" b="1" dirty="0" smtClean="0">
                <a:solidFill>
                  <a:schemeClr val="bg1"/>
                </a:solidFill>
              </a:rPr>
              <a:t>INVESTIMENTO EM TÍTULOS</a:t>
            </a:r>
            <a:endParaRPr lang="pt-PT" sz="1200" b="1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215087" y="6074270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120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832731" y="5661639"/>
            <a:ext cx="1163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pt-PT" sz="1200" b="1" dirty="0" smtClean="0"/>
              <a:t>INVESTIMENTO</a:t>
            </a:r>
          </a:p>
          <a:p>
            <a:pPr fontAlgn="b"/>
            <a:r>
              <a:rPr lang="pt-PT" sz="1200" b="1" dirty="0" smtClean="0"/>
              <a:t>DIRETO</a:t>
            </a:r>
            <a:endParaRPr lang="pt-PT" sz="1200" b="1" dirty="0"/>
          </a:p>
        </p:txBody>
      </p:sp>
      <p:sp>
        <p:nvSpPr>
          <p:cNvPr id="40" name="Rectangle 39"/>
          <p:cNvSpPr/>
          <p:nvPr/>
        </p:nvSpPr>
        <p:spPr>
          <a:xfrm>
            <a:off x="8249640" y="5673103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 smtClean="0"/>
              <a:t>140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6257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04" r="3141"/>
          <a:stretch/>
        </p:blipFill>
        <p:spPr>
          <a:xfrm>
            <a:off x="971600" y="2276872"/>
            <a:ext cx="7632848" cy="3600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8353" t="67095" r="16122" b="24969"/>
          <a:stretch/>
        </p:blipFill>
        <p:spPr>
          <a:xfrm>
            <a:off x="971600" y="1268760"/>
            <a:ext cx="8064896" cy="6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3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580144" y="2016052"/>
            <a:ext cx="540000" cy="540000"/>
          </a:xfrm>
          <a:prstGeom prst="ellipse">
            <a:avLst/>
          </a:prstGeom>
          <a:solidFill>
            <a:srgbClr val="9B7D40"/>
          </a:solidFill>
          <a:ln>
            <a:solidFill>
              <a:srgbClr val="9B7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3338634" y="2024784"/>
            <a:ext cx="540000" cy="540000"/>
          </a:xfrm>
          <a:prstGeom prst="ellipse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/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4109848" y="2024784"/>
            <a:ext cx="540000" cy="54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4863012" y="1754784"/>
            <a:ext cx="1080000" cy="1080000"/>
          </a:xfrm>
          <a:prstGeom prst="ellipse">
            <a:avLst/>
          </a:prstGeom>
          <a:solidFill>
            <a:srgbClr val="BBCCDC"/>
          </a:solidFill>
          <a:ln>
            <a:solidFill>
              <a:srgbClr val="BBC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b="1" dirty="0"/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6156176" y="2024784"/>
            <a:ext cx="540000" cy="54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4319984" y="566124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5" name="Oval 24"/>
          <p:cNvSpPr/>
          <p:nvPr/>
        </p:nvSpPr>
        <p:spPr>
          <a:xfrm>
            <a:off x="4622306" y="566124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6" name="Oval 25"/>
          <p:cNvSpPr/>
          <p:nvPr/>
        </p:nvSpPr>
        <p:spPr>
          <a:xfrm>
            <a:off x="4896048" y="566124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" name="Rectangle 2"/>
          <p:cNvSpPr/>
          <p:nvPr/>
        </p:nvSpPr>
        <p:spPr>
          <a:xfrm>
            <a:off x="2506630" y="3227121"/>
            <a:ext cx="41307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600" dirty="0"/>
              <a:t>DIVULGAÇÃO DAS ESTATÍSTICAS EXTERNAS</a:t>
            </a:r>
          </a:p>
        </p:txBody>
      </p:sp>
    </p:spTree>
    <p:extLst>
      <p:ext uri="{BB962C8B-B14F-4D97-AF65-F5344CB8AC3E}">
        <p14:creationId xmlns:p14="http://schemas.microsoft.com/office/powerpoint/2010/main" val="74989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407" t="17538" r="12594" b="17539"/>
          <a:stretch/>
        </p:blipFill>
        <p:spPr>
          <a:xfrm>
            <a:off x="827584" y="1556792"/>
            <a:ext cx="8264918" cy="4649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527" t="4383" r="455" b="114"/>
          <a:stretch/>
        </p:blipFill>
        <p:spPr>
          <a:xfrm>
            <a:off x="3275856" y="1844824"/>
            <a:ext cx="3384376" cy="191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0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881" t="33409" r="12201" b="28359"/>
          <a:stretch/>
        </p:blipFill>
        <p:spPr>
          <a:xfrm>
            <a:off x="971600" y="1864997"/>
            <a:ext cx="8136904" cy="4568250"/>
          </a:xfrm>
          <a:prstGeom prst="rect">
            <a:avLst/>
          </a:prstGeom>
        </p:spPr>
      </p:pic>
      <p:sp>
        <p:nvSpPr>
          <p:cNvPr id="4" name="テキスト プレースホルダー 19"/>
          <p:cNvSpPr txBox="1">
            <a:spLocks/>
          </p:cNvSpPr>
          <p:nvPr/>
        </p:nvSpPr>
        <p:spPr>
          <a:xfrm>
            <a:off x="4750543" y="2286317"/>
            <a:ext cx="4104456" cy="792910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Arial" pitchFamily="34" charset="0"/>
              <a:buNone/>
              <a:defRPr lang="en-US" sz="2200" b="1" kern="1200" dirty="0" smtClean="0">
                <a:solidFill>
                  <a:srgbClr val="83232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9B7D40"/>
              </a:buClr>
              <a:buFont typeface="Arial" pitchFamily="34" charset="0"/>
              <a:buNone/>
              <a:defRPr lang="en-US" sz="1800" b="1" kern="1200" dirty="0" smtClean="0">
                <a:solidFill>
                  <a:srgbClr val="9B7D40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9B7D40"/>
              </a:buClr>
              <a:buFont typeface="Arial" pitchFamily="34" charset="0"/>
              <a:buNone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32326"/>
              </a:buClr>
              <a:buFont typeface="Arial" pitchFamily="34" charset="0"/>
              <a:buChar char="•"/>
              <a:defRPr lang="en-US" sz="15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marR="0" indent="-180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7D40"/>
              </a:buClr>
              <a:buSzTx/>
              <a:buFont typeface="Arial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marR="0" indent="-180000" algn="l" defTabSz="827088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96969"/>
              </a:buClr>
              <a:buSzTx/>
              <a:buFont typeface="Arial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80000" algn="l" defTabSz="827088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t-PT" sz="1800" kern="0" dirty="0">
                <a:solidFill>
                  <a:schemeClr val="bg1"/>
                </a:solidFill>
                <a:latin typeface="+mj-lt"/>
              </a:rPr>
              <a:t>RESUMEM AS RELAÇÕES ECONÓMICAS ESTABELECIDAS ENTRE RESIDENTES E NÃO RESIDENTES</a:t>
            </a:r>
          </a:p>
        </p:txBody>
      </p:sp>
      <p:sp>
        <p:nvSpPr>
          <p:cNvPr id="5" name="テキスト プレースホルダー 20"/>
          <p:cNvSpPr txBox="1">
            <a:spLocks/>
          </p:cNvSpPr>
          <p:nvPr/>
        </p:nvSpPr>
        <p:spPr>
          <a:xfrm>
            <a:off x="4750543" y="3376384"/>
            <a:ext cx="4104456" cy="836563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Arial" pitchFamily="34" charset="0"/>
              <a:buNone/>
              <a:defRPr lang="en-US" sz="2200" b="1" kern="1200" dirty="0" smtClean="0">
                <a:solidFill>
                  <a:srgbClr val="83232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9B7D40"/>
              </a:buClr>
              <a:buFont typeface="Arial" pitchFamily="34" charset="0"/>
              <a:buNone/>
              <a:defRPr lang="en-US" sz="1800" b="1" kern="1200" dirty="0" smtClean="0">
                <a:solidFill>
                  <a:srgbClr val="9B7D40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9B7D40"/>
              </a:buClr>
              <a:buFont typeface="Arial" pitchFamily="34" charset="0"/>
              <a:buNone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32326"/>
              </a:buClr>
              <a:buFont typeface="Arial" pitchFamily="34" charset="0"/>
              <a:buChar char="•"/>
              <a:defRPr lang="en-US" sz="15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marR="0" indent="-180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7D40"/>
              </a:buClr>
              <a:buSzTx/>
              <a:buFont typeface="Arial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marR="0" indent="-180000" algn="l" defTabSz="827088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96969"/>
              </a:buClr>
              <a:buSzTx/>
              <a:buFont typeface="Arial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80000" algn="l" defTabSz="827088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t-BR" sz="1800" kern="0" dirty="0">
                <a:solidFill>
                  <a:schemeClr val="bg1"/>
                </a:solidFill>
                <a:latin typeface="+mj-lt"/>
              </a:rPr>
              <a:t>Permitem analisar e comparar a performance das economias bem como as suas vulnerabilidades</a:t>
            </a:r>
          </a:p>
        </p:txBody>
      </p:sp>
      <p:sp>
        <p:nvSpPr>
          <p:cNvPr id="7" name="テキスト プレースホルダー 21"/>
          <p:cNvSpPr txBox="1">
            <a:spLocks/>
          </p:cNvSpPr>
          <p:nvPr/>
        </p:nvSpPr>
        <p:spPr>
          <a:xfrm>
            <a:off x="4742454" y="4416029"/>
            <a:ext cx="4326604" cy="907068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Arial" pitchFamily="34" charset="0"/>
              <a:buNone/>
              <a:defRPr lang="en-US" sz="2200" b="1" kern="1200" dirty="0" smtClean="0">
                <a:solidFill>
                  <a:srgbClr val="83232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9B7D40"/>
              </a:buClr>
              <a:buFont typeface="Arial" pitchFamily="34" charset="0"/>
              <a:buNone/>
              <a:defRPr lang="en-US" sz="1800" b="1" kern="1200" dirty="0" smtClean="0">
                <a:solidFill>
                  <a:srgbClr val="9B7D40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9B7D40"/>
              </a:buClr>
              <a:buFont typeface="Arial" pitchFamily="34" charset="0"/>
              <a:buNone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32326"/>
              </a:buClr>
              <a:buFont typeface="Arial" pitchFamily="34" charset="0"/>
              <a:buChar char="•"/>
              <a:defRPr lang="en-US" sz="15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marR="0" indent="-180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7D40"/>
              </a:buClr>
              <a:buSzTx/>
              <a:buFont typeface="Arial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marR="0" indent="-180000" algn="l" defTabSz="827088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96969"/>
              </a:buClr>
              <a:buSzTx/>
              <a:buFont typeface="Arial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80000" algn="l" defTabSz="827088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t-BR" sz="1800" kern="0" dirty="0">
                <a:solidFill>
                  <a:schemeClr val="bg1"/>
                </a:solidFill>
                <a:latin typeface="+mj-lt"/>
              </a:rPr>
              <a:t>Integradas num conjunto de estatísticas mais amplo regulado pelo SNA - as Contas Nacionais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ja-JP" alt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4767286" y="5474626"/>
            <a:ext cx="4104456" cy="1182197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Arial" pitchFamily="34" charset="0"/>
              <a:buNone/>
              <a:defRPr lang="en-US" sz="2200" b="1" kern="1200" dirty="0" smtClean="0">
                <a:solidFill>
                  <a:srgbClr val="83232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9B7D40"/>
              </a:buClr>
              <a:buFont typeface="Arial" pitchFamily="34" charset="0"/>
              <a:buNone/>
              <a:defRPr lang="en-US" sz="1800" b="1" kern="1200" dirty="0" smtClean="0">
                <a:solidFill>
                  <a:srgbClr val="9B7D40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9B7D40"/>
              </a:buClr>
              <a:buFont typeface="Arial" pitchFamily="34" charset="0"/>
              <a:buNone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32326"/>
              </a:buClr>
              <a:buFont typeface="Arial" pitchFamily="34" charset="0"/>
              <a:buChar char="•"/>
              <a:defRPr lang="en-US" sz="15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marR="0" indent="-180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7D40"/>
              </a:buClr>
              <a:buSzTx/>
              <a:buFont typeface="Arial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marR="0" indent="-180000" algn="l" defTabSz="827088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96969"/>
              </a:buClr>
              <a:buSzTx/>
              <a:buFont typeface="Arial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80000" algn="l" defTabSz="827088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t-BR" sz="1800" kern="0" dirty="0">
                <a:solidFill>
                  <a:schemeClr val="bg1"/>
                </a:solidFill>
                <a:latin typeface="+mj-lt"/>
              </a:rPr>
              <a:t>Harmonização permite a comparação e agregação com outras estatísticas macroeconómicas</a:t>
            </a:r>
            <a:endParaRPr lang="pt-PT" sz="1800" kern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2" descr="Image result for international trade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273" y="3543145"/>
            <a:ext cx="572643" cy="4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520" y="5574766"/>
            <a:ext cx="624396" cy="58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mage result for international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183" y="2475665"/>
            <a:ext cx="553733" cy="5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58" y="4591898"/>
            <a:ext cx="561581" cy="55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55576" y="1594919"/>
            <a:ext cx="688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ESTATÍSTICAS EXTERNAS</a:t>
            </a:r>
          </a:p>
        </p:txBody>
      </p:sp>
    </p:spTree>
    <p:extLst>
      <p:ext uri="{BB962C8B-B14F-4D97-AF65-F5344CB8AC3E}">
        <p14:creationId xmlns:p14="http://schemas.microsoft.com/office/powerpoint/2010/main" val="102926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notas de informação estatística banco de portug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75639"/>
            <a:ext cx="2123986" cy="302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038" t="17493" r="36655" b="7866"/>
          <a:stretch/>
        </p:blipFill>
        <p:spPr>
          <a:xfrm>
            <a:off x="3759822" y="1275639"/>
            <a:ext cx="2251316" cy="31636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2000" y="4439248"/>
            <a:ext cx="8294850" cy="2014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098" name="Picture 2" descr="Image result for suplemento ao boletim estatístico balança de pagamen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09930"/>
            <a:ext cx="2185101" cy="311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161174" y="4546292"/>
            <a:ext cx="1800000" cy="1800000"/>
          </a:xfrm>
          <a:prstGeom prst="ellipse">
            <a:avLst/>
          </a:prstGeom>
          <a:solidFill>
            <a:srgbClr val="A4C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>
                <a:solidFill>
                  <a:schemeClr val="tx1"/>
                </a:solidFill>
              </a:rPr>
              <a:t>BOLETIM</a:t>
            </a:r>
          </a:p>
          <a:p>
            <a:pPr algn="ctr"/>
            <a:r>
              <a:rPr lang="pt-PT" sz="1400" b="1" dirty="0">
                <a:solidFill>
                  <a:schemeClr val="tx1"/>
                </a:solidFill>
              </a:rPr>
              <a:t>ESTATÍSTICO</a:t>
            </a:r>
          </a:p>
        </p:txBody>
      </p:sp>
      <p:sp>
        <p:nvSpPr>
          <p:cNvPr id="8" name="Oval 7"/>
          <p:cNvSpPr/>
          <p:nvPr/>
        </p:nvSpPr>
        <p:spPr>
          <a:xfrm>
            <a:off x="4039425" y="4546292"/>
            <a:ext cx="1800000" cy="180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>
                <a:solidFill>
                  <a:schemeClr val="tx1"/>
                </a:solidFill>
              </a:rPr>
              <a:t>NOTAS DE INFORMAÇÃO ESTATÍSTICA</a:t>
            </a:r>
          </a:p>
        </p:txBody>
      </p:sp>
      <p:sp>
        <p:nvSpPr>
          <p:cNvPr id="9" name="Oval 8"/>
          <p:cNvSpPr/>
          <p:nvPr/>
        </p:nvSpPr>
        <p:spPr>
          <a:xfrm>
            <a:off x="6925976" y="4546292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>
                <a:solidFill>
                  <a:schemeClr val="tx1"/>
                </a:solidFill>
              </a:rPr>
              <a:t>SUPLEMENTO AO BOLETIM ESTATÍSTICO</a:t>
            </a:r>
          </a:p>
        </p:txBody>
      </p:sp>
    </p:spTree>
    <p:extLst>
      <p:ext uri="{BB962C8B-B14F-4D97-AF65-F5344CB8AC3E}">
        <p14:creationId xmlns:p14="http://schemas.microsoft.com/office/powerpoint/2010/main" val="367240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580144" y="2016052"/>
            <a:ext cx="540000" cy="540000"/>
          </a:xfrm>
          <a:prstGeom prst="ellipse">
            <a:avLst/>
          </a:prstGeom>
          <a:solidFill>
            <a:srgbClr val="9B7D40"/>
          </a:solidFill>
          <a:ln>
            <a:solidFill>
              <a:srgbClr val="9B7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3338634" y="2024784"/>
            <a:ext cx="540000" cy="540000"/>
          </a:xfrm>
          <a:prstGeom prst="ellipse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/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4109848" y="2024784"/>
            <a:ext cx="540000" cy="54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5648957" y="1763221"/>
            <a:ext cx="1080000" cy="10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b="1" dirty="0"/>
              <a:t>5</a:t>
            </a:r>
          </a:p>
        </p:txBody>
      </p:sp>
      <p:sp>
        <p:nvSpPr>
          <p:cNvPr id="22" name="Oval 21"/>
          <p:cNvSpPr/>
          <p:nvPr/>
        </p:nvSpPr>
        <p:spPr>
          <a:xfrm>
            <a:off x="4890467" y="2033221"/>
            <a:ext cx="540000" cy="540000"/>
          </a:xfrm>
          <a:prstGeom prst="ellipse">
            <a:avLst/>
          </a:prstGeom>
          <a:solidFill>
            <a:srgbClr val="BBC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319984" y="566124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5" name="Oval 24"/>
          <p:cNvSpPr/>
          <p:nvPr/>
        </p:nvSpPr>
        <p:spPr>
          <a:xfrm>
            <a:off x="4622306" y="566124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6" name="Oval 25"/>
          <p:cNvSpPr/>
          <p:nvPr/>
        </p:nvSpPr>
        <p:spPr>
          <a:xfrm>
            <a:off x="4896048" y="566124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" name="Rectangle 2"/>
          <p:cNvSpPr/>
          <p:nvPr/>
        </p:nvSpPr>
        <p:spPr>
          <a:xfrm>
            <a:off x="2664935" y="3363707"/>
            <a:ext cx="4130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600" dirty="0"/>
              <a:t>NOTAS FINAIS</a:t>
            </a:r>
          </a:p>
        </p:txBody>
      </p:sp>
    </p:spTree>
    <p:extLst>
      <p:ext uri="{BB962C8B-B14F-4D97-AF65-F5344CB8AC3E}">
        <p14:creationId xmlns:p14="http://schemas.microsoft.com/office/powerpoint/2010/main" val="327297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1539" y="5513306"/>
            <a:ext cx="7920000" cy="940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592" y="1340768"/>
            <a:ext cx="7920000" cy="38248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Flowchart: Manual Input 7"/>
          <p:cNvSpPr/>
          <p:nvPr/>
        </p:nvSpPr>
        <p:spPr>
          <a:xfrm rot="16200000" flipH="1">
            <a:off x="4706198" y="1040472"/>
            <a:ext cx="3816000" cy="4410789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875004" y="901759"/>
            <a:ext cx="7720385" cy="470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pt-PT" sz="1400" b="1" dirty="0" smtClean="0"/>
              <a:t>As estatísticas da balança de pagamentos e da posição de investimento são estatísticas macroeconómicas cruciais.</a:t>
            </a:r>
          </a:p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pt-PT" sz="1400" b="1" dirty="0" smtClean="0"/>
              <a:t>Têm-se revelado essenciais para conhecer as relações de uma economia com o Resto do Mundo, nomeadamente a sua competitividade e o seu grau de dependência financeira.</a:t>
            </a:r>
          </a:p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pt-PT" sz="1400" b="1" dirty="0" smtClean="0"/>
              <a:t>E indispensáveis para analisar os principais fluxos financeiros com o exterior e o valor das moedas.</a:t>
            </a:r>
          </a:p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pt-PT" sz="1400" b="1" dirty="0" smtClean="0"/>
              <a:t>São necessárias para a política monetária, para a análise económica, para a elaboração de previsões económicas, para a estabilidade financeira e para a supervisão bancária.</a:t>
            </a:r>
          </a:p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pt-PT" sz="1400" b="1" dirty="0" smtClean="0"/>
              <a:t>A sua relevância tem aumentado com o desenvolvimento das economias e o aumento da globalização.</a:t>
            </a:r>
          </a:p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pt-PT" sz="1400" b="1" dirty="0" smtClean="0"/>
              <a:t>São uma parte fundamental das contas nacionais.</a:t>
            </a:r>
          </a:p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pt-PT" sz="1400" b="1" dirty="0" smtClean="0"/>
              <a:t>Como tem sido evidenciado nas crises económicas e financeiras, estas estatísticas são indispensáveis para a análise de vulnerabilidades e riscos, como por exemplo desfasamentos de maturidades que podem colocar em risco o pagamento da dívida, problemas estruturais de natureza financeira, problemas de solvência ou dependência face a uma determinada economia.</a:t>
            </a:r>
          </a:p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pt-PT" sz="1400" b="1" dirty="0" smtClean="0"/>
              <a:t>Permitem aos </a:t>
            </a:r>
            <a:r>
              <a:rPr lang="pt-PT" sz="1400" b="1" dirty="0"/>
              <a:t>economistas, analistas e </a:t>
            </a:r>
            <a:r>
              <a:rPr lang="pt-PT" sz="1400" b="1" dirty="0" smtClean="0"/>
              <a:t>decisores, a todos os níveis, </a:t>
            </a:r>
            <a:r>
              <a:rPr lang="pt-PT" sz="1400" b="1" dirty="0"/>
              <a:t>desenvolver as suas próprias análises.</a:t>
            </a:r>
          </a:p>
          <a:p>
            <a:pPr algn="just"/>
            <a:endParaRPr lang="en-GB" sz="1400" dirty="0"/>
          </a:p>
        </p:txBody>
      </p:sp>
      <p:sp>
        <p:nvSpPr>
          <p:cNvPr id="15" name="Oval 14"/>
          <p:cNvSpPr/>
          <p:nvPr/>
        </p:nvSpPr>
        <p:spPr>
          <a:xfrm>
            <a:off x="4480771" y="5321597"/>
            <a:ext cx="360000" cy="36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6" name="Oval 15"/>
          <p:cNvSpPr/>
          <p:nvPr/>
        </p:nvSpPr>
        <p:spPr>
          <a:xfrm>
            <a:off x="3885486" y="5321597"/>
            <a:ext cx="360000" cy="36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7" name="Oval 16"/>
          <p:cNvSpPr/>
          <p:nvPr/>
        </p:nvSpPr>
        <p:spPr>
          <a:xfrm>
            <a:off x="5076056" y="5321597"/>
            <a:ext cx="360000" cy="360000"/>
          </a:xfrm>
          <a:prstGeom prst="ellipse">
            <a:avLst/>
          </a:prstGeom>
          <a:solidFill>
            <a:srgbClr val="9DB1A1"/>
          </a:solidFill>
          <a:ln>
            <a:solidFill>
              <a:srgbClr val="9DB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9" name="Rectangle 18"/>
          <p:cNvSpPr/>
          <p:nvPr/>
        </p:nvSpPr>
        <p:spPr>
          <a:xfrm>
            <a:off x="875004" y="5731751"/>
            <a:ext cx="792194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A4C8AC"/>
                </a:solidFill>
              </a:rPr>
              <a:t>ESTATÍSTICAS EXTERNAS</a:t>
            </a:r>
            <a:endParaRPr lang="en-GB" sz="1200" b="1" dirty="0">
              <a:solidFill>
                <a:srgbClr val="A4C8AC"/>
              </a:solidFill>
            </a:endParaRPr>
          </a:p>
          <a:p>
            <a:pPr algn="ctr"/>
            <a:endParaRPr lang="pt-PT" b="1" dirty="0">
              <a:solidFill>
                <a:srgbClr val="A4C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5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3096344" cy="5256584"/>
          </a:xfrm>
          <a:solidFill>
            <a:srgbClr val="9DB1A1"/>
          </a:solidFill>
        </p:spPr>
        <p:txBody>
          <a:bodyPr anchor="ctr"/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+mn-lt"/>
              </a:rPr>
              <a:t>OBRIGADO</a:t>
            </a:r>
            <a:r>
              <a:rPr lang="pt-PT" sz="5400" dirty="0">
                <a:solidFill>
                  <a:schemeClr val="bg1"/>
                </a:solidFill>
                <a:latin typeface="+mn-lt"/>
              </a:rPr>
              <a:t/>
            </a:r>
            <a:br>
              <a:rPr lang="pt-PT" sz="5400" dirty="0">
                <a:solidFill>
                  <a:schemeClr val="bg1"/>
                </a:solidFill>
                <a:latin typeface="+mn-lt"/>
              </a:rPr>
            </a:br>
            <a:r>
              <a:rPr lang="pt-PT" sz="4000" dirty="0">
                <a:solidFill>
                  <a:schemeClr val="bg1"/>
                </a:solidFill>
                <a:latin typeface="+mn-lt"/>
              </a:rPr>
              <a:t>pela vossa atenção</a:t>
            </a:r>
            <a:endParaRPr lang="pt-PT" sz="5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8496392" y="6183336"/>
            <a:ext cx="540000" cy="540000"/>
          </a:xfrm>
          <a:prstGeom prst="ellipse">
            <a:avLst/>
          </a:prstGeom>
          <a:solidFill>
            <a:srgbClr val="9B7D40"/>
          </a:solidFill>
          <a:ln>
            <a:solidFill>
              <a:srgbClr val="9B7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0" name="Oval 9"/>
          <p:cNvSpPr/>
          <p:nvPr/>
        </p:nvSpPr>
        <p:spPr>
          <a:xfrm>
            <a:off x="8086867" y="6393771"/>
            <a:ext cx="360000" cy="360000"/>
          </a:xfrm>
          <a:prstGeom prst="ellipse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2" name="Oval 11"/>
          <p:cNvSpPr/>
          <p:nvPr/>
        </p:nvSpPr>
        <p:spPr>
          <a:xfrm>
            <a:off x="8036976" y="6093296"/>
            <a:ext cx="180000" cy="180000"/>
          </a:xfrm>
          <a:prstGeom prst="ellipse">
            <a:avLst/>
          </a:prstGeom>
          <a:solidFill>
            <a:srgbClr val="BBCCDC"/>
          </a:solidFill>
          <a:ln>
            <a:solidFill>
              <a:srgbClr val="BBC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8" name="Rectangle 17"/>
          <p:cNvSpPr/>
          <p:nvPr/>
        </p:nvSpPr>
        <p:spPr>
          <a:xfrm>
            <a:off x="4316126" y="4388165"/>
            <a:ext cx="41307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b="1" dirty="0"/>
              <a:t>jcmatos@bportugal.pt</a:t>
            </a:r>
          </a:p>
        </p:txBody>
      </p:sp>
      <p:pic>
        <p:nvPicPr>
          <p:cNvPr id="1026" name="Picture 2" descr="Image result for banco de portug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828" y="4588220"/>
            <a:ext cx="2593732" cy="159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24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1539" y="5165575"/>
            <a:ext cx="7920000" cy="12880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592" y="1340768"/>
            <a:ext cx="7920000" cy="38248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Flowchart: Manual Input 7"/>
          <p:cNvSpPr/>
          <p:nvPr/>
        </p:nvSpPr>
        <p:spPr>
          <a:xfrm rot="16200000" flipH="1">
            <a:off x="4706198" y="1052181"/>
            <a:ext cx="3816000" cy="4410789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" name="Group 1"/>
          <p:cNvGrpSpPr/>
          <p:nvPr/>
        </p:nvGrpSpPr>
        <p:grpSpPr>
          <a:xfrm>
            <a:off x="1130260" y="1712453"/>
            <a:ext cx="3879631" cy="2848728"/>
            <a:chOff x="1130260" y="1712453"/>
            <a:chExt cx="3879631" cy="2848728"/>
          </a:xfrm>
        </p:grpSpPr>
        <p:sp>
          <p:nvSpPr>
            <p:cNvPr id="9" name="TextBox 8"/>
            <p:cNvSpPr txBox="1"/>
            <p:nvPr/>
          </p:nvSpPr>
          <p:spPr>
            <a:xfrm>
              <a:off x="1298044" y="1712453"/>
              <a:ext cx="371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400" b="1" dirty="0">
                  <a:solidFill>
                    <a:schemeClr val="accent6">
                      <a:lumMod val="75000"/>
                    </a:schemeClr>
                  </a:solidFill>
                </a:rPr>
                <a:t>Balança de Pagamentos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664000" y="2330440"/>
              <a:ext cx="1908000" cy="0"/>
            </a:xfrm>
            <a:prstGeom prst="line">
              <a:avLst/>
            </a:pr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1130260" y="2622189"/>
              <a:ext cx="3177477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eaLnBrk="0" hangingPunct="0">
                <a:spcBef>
                  <a:spcPct val="20000"/>
                </a:spcBef>
                <a:buClr>
                  <a:schemeClr val="bg2">
                    <a:lumMod val="25000"/>
                  </a:schemeClr>
                </a:buClr>
                <a:defRPr/>
              </a:pPr>
              <a:r>
                <a:rPr lang="pt-BR" sz="2000" kern="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Resume as transações realizadas entre entidades residentes e não residentes </a:t>
              </a:r>
              <a:r>
                <a:rPr lang="pt-BR" sz="2000" b="1" kern="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ao longo </a:t>
              </a:r>
              <a:r>
                <a:rPr lang="pt-BR" sz="2000" kern="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de um determinado período de tempo</a:t>
              </a:r>
              <a:endParaRPr lang="pt-PT" sz="2000" kern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260150" y="1527788"/>
            <a:ext cx="3416306" cy="2741084"/>
            <a:chOff x="5260150" y="1527788"/>
            <a:chExt cx="3416306" cy="2741084"/>
          </a:xfrm>
        </p:grpSpPr>
        <p:sp>
          <p:nvSpPr>
            <p:cNvPr id="10" name="TextBox 9"/>
            <p:cNvSpPr txBox="1"/>
            <p:nvPr/>
          </p:nvSpPr>
          <p:spPr>
            <a:xfrm>
              <a:off x="5305699" y="1527788"/>
              <a:ext cx="33707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b="1" dirty="0">
                  <a:solidFill>
                    <a:srgbClr val="4D4D4D"/>
                  </a:solidFill>
                </a:rPr>
                <a:t>Posição de Investimento Internacional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292280" y="2330440"/>
              <a:ext cx="1800000" cy="0"/>
            </a:xfrm>
            <a:prstGeom prst="line">
              <a:avLst/>
            </a:prstGeom>
            <a:ln w="28575">
              <a:solidFill>
                <a:srgbClr val="33333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5260150" y="2637656"/>
              <a:ext cx="3416306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eaLnBrk="0" hangingPunct="0">
                <a:spcBef>
                  <a:spcPct val="20000"/>
                </a:spcBef>
                <a:buClr>
                  <a:schemeClr val="bg2">
                    <a:lumMod val="25000"/>
                  </a:schemeClr>
                </a:buClr>
                <a:defRPr/>
              </a:pPr>
              <a:r>
                <a:rPr lang="pt-BR" sz="2000" kern="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Apresenta, </a:t>
              </a:r>
              <a:r>
                <a:rPr lang="pt-BR" sz="2000" b="1" kern="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num dado momento do tempo</a:t>
              </a:r>
              <a:r>
                <a:rPr lang="pt-BR" sz="2000" kern="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, o valor e composição dos ativos e passivos </a:t>
              </a:r>
              <a:r>
                <a:rPr lang="pt-BR" sz="2000" b="1" kern="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financeiros</a:t>
              </a:r>
              <a:r>
                <a:rPr lang="pt-BR" sz="2000" kern="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 entre residentes e não residentes</a:t>
              </a:r>
              <a:endParaRPr lang="pt-PT" sz="2000" kern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4375197" y="5013176"/>
            <a:ext cx="360000" cy="36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6" name="Oval 15"/>
          <p:cNvSpPr/>
          <p:nvPr/>
        </p:nvSpPr>
        <p:spPr>
          <a:xfrm>
            <a:off x="3779912" y="5013176"/>
            <a:ext cx="360000" cy="36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7" name="Oval 16"/>
          <p:cNvSpPr/>
          <p:nvPr/>
        </p:nvSpPr>
        <p:spPr>
          <a:xfrm>
            <a:off x="4970482" y="5013176"/>
            <a:ext cx="360000" cy="360000"/>
          </a:xfrm>
          <a:prstGeom prst="ellipse">
            <a:avLst/>
          </a:prstGeom>
          <a:solidFill>
            <a:srgbClr val="9DB1A1"/>
          </a:solidFill>
          <a:ln>
            <a:solidFill>
              <a:srgbClr val="9DB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8" name="TextBox 17"/>
          <p:cNvSpPr txBox="1"/>
          <p:nvPr/>
        </p:nvSpPr>
        <p:spPr>
          <a:xfrm>
            <a:off x="3779912" y="5305485"/>
            <a:ext cx="503968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100" b="1" dirty="0">
              <a:solidFill>
                <a:schemeClr val="bg1"/>
              </a:solidFill>
            </a:endParaRPr>
          </a:p>
          <a:p>
            <a:r>
              <a:rPr lang="pt-PT" sz="1600" dirty="0">
                <a:solidFill>
                  <a:schemeClr val="bg1"/>
                </a:solidFill>
              </a:rPr>
              <a:t>6ª edição do Manual da Balança de Pagamentos e da Posição de Investimento Internacional </a:t>
            </a:r>
            <a:r>
              <a:rPr lang="pt-PT" sz="1600" b="1" dirty="0">
                <a:solidFill>
                  <a:schemeClr val="bg1"/>
                </a:solidFill>
              </a:rPr>
              <a:t>(BPM6)</a:t>
            </a:r>
          </a:p>
          <a:p>
            <a:r>
              <a:rPr lang="pt-PT" sz="1600" i="1" dirty="0">
                <a:solidFill>
                  <a:schemeClr val="bg1"/>
                </a:solidFill>
              </a:rPr>
              <a:t>Fundo Monetário Internacional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97645" y="5272658"/>
            <a:ext cx="3128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rgbClr val="A4C8AC"/>
                </a:solidFill>
              </a:rPr>
              <a:t>REFERÊNCIA METODOLÓGICA 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475656" y="5641990"/>
            <a:ext cx="1800000" cy="0"/>
          </a:xfrm>
          <a:prstGeom prst="line">
            <a:avLst/>
          </a:prstGeom>
          <a:ln w="28575">
            <a:solidFill>
              <a:srgbClr val="A4C8A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4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3617973" y="1637551"/>
            <a:ext cx="5443199" cy="50765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19" y="1052736"/>
            <a:ext cx="3060000" cy="5695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197424" y="5244786"/>
            <a:ext cx="2869991" cy="5639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lnSpc>
                <a:spcPts val="200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tx1"/>
                </a:solidFill>
                <a:latin typeface="+mj-lt"/>
              </a:rPr>
              <a:t>OUTROS CRITÉRIOS DE DESAGREGAÇÃO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150237" y="3657373"/>
            <a:ext cx="2880000" cy="28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Rounded Rectangle 28"/>
          <p:cNvSpPr/>
          <p:nvPr/>
        </p:nvSpPr>
        <p:spPr>
          <a:xfrm>
            <a:off x="6150237" y="1731007"/>
            <a:ext cx="2880000" cy="288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6133888" y="1731007"/>
            <a:ext cx="2546288" cy="3210161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defPPr>
              <a:defRPr lang="pt-PT"/>
            </a:defPPr>
            <a:lvl1pPr marL="457200" indent="-457200">
              <a:lnSpc>
                <a:spcPts val="2000"/>
              </a:lnSpc>
              <a:spcBef>
                <a:spcPct val="50000"/>
              </a:spcBef>
              <a:buClr>
                <a:schemeClr val="bg2"/>
              </a:buClr>
              <a:defRPr sz="1600" b="1">
                <a:latin typeface="+mj-lt"/>
              </a:defRPr>
            </a:lvl1pPr>
            <a:lvl2pPr lvl="1" indent="-279400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 sz="1600">
                <a:latin typeface="+mj-lt"/>
                <a:cs typeface="Arial" charset="0"/>
              </a:defRPr>
            </a:lvl2pPr>
          </a:lstStyle>
          <a:p>
            <a:r>
              <a:rPr lang="pt-PT" dirty="0"/>
              <a:t>ATIVOS</a:t>
            </a:r>
          </a:p>
          <a:p>
            <a:pPr lvl="1"/>
            <a:r>
              <a:rPr lang="pt-PT" dirty="0"/>
              <a:t>Investimento Direto</a:t>
            </a:r>
          </a:p>
          <a:p>
            <a:pPr lvl="1"/>
            <a:r>
              <a:rPr lang="pt-PT" dirty="0"/>
              <a:t>Investimento de Carteira</a:t>
            </a:r>
          </a:p>
          <a:p>
            <a:pPr lvl="1"/>
            <a:r>
              <a:rPr lang="pt-PT" dirty="0"/>
              <a:t>Derivados Financeiros</a:t>
            </a:r>
          </a:p>
          <a:p>
            <a:pPr lvl="1"/>
            <a:r>
              <a:rPr lang="pt-PT" dirty="0"/>
              <a:t>Outro Investimento</a:t>
            </a:r>
          </a:p>
          <a:p>
            <a:pPr lvl="1"/>
            <a:r>
              <a:rPr lang="pt-PT" dirty="0"/>
              <a:t>Ativos de Reserva</a:t>
            </a:r>
          </a:p>
          <a:p>
            <a:r>
              <a:rPr lang="pt-PT" dirty="0"/>
              <a:t>PASSIVOS</a:t>
            </a:r>
          </a:p>
          <a:p>
            <a:pPr lvl="1"/>
            <a:r>
              <a:rPr lang="pt-PT" dirty="0"/>
              <a:t>Investimento Direto</a:t>
            </a:r>
          </a:p>
          <a:p>
            <a:pPr lvl="1"/>
            <a:r>
              <a:rPr lang="pt-PT" dirty="0"/>
              <a:t>Investimento de Carteira</a:t>
            </a:r>
          </a:p>
          <a:p>
            <a:pPr lvl="1"/>
            <a:r>
              <a:rPr lang="pt-PT" dirty="0"/>
              <a:t>Outro Investimento</a:t>
            </a:r>
          </a:p>
          <a:p>
            <a:endParaRPr lang="pt-PT" sz="100" dirty="0"/>
          </a:p>
        </p:txBody>
      </p:sp>
      <p:sp>
        <p:nvSpPr>
          <p:cNvPr id="28" name="Rounded Rectangle 27"/>
          <p:cNvSpPr/>
          <p:nvPr/>
        </p:nvSpPr>
        <p:spPr>
          <a:xfrm>
            <a:off x="251520" y="6371291"/>
            <a:ext cx="2880000" cy="288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Rounded Rectangle 26"/>
          <p:cNvSpPr/>
          <p:nvPr/>
        </p:nvSpPr>
        <p:spPr>
          <a:xfrm>
            <a:off x="283127" y="4553743"/>
            <a:ext cx="2880000" cy="288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ounded Rectangle 25"/>
          <p:cNvSpPr/>
          <p:nvPr/>
        </p:nvSpPr>
        <p:spPr>
          <a:xfrm>
            <a:off x="283127" y="3292245"/>
            <a:ext cx="2880000" cy="288000"/>
          </a:xfrm>
          <a:prstGeom prst="roundRect">
            <a:avLst/>
          </a:prstGeom>
          <a:solidFill>
            <a:srgbClr val="BEC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ounded Rectangle 5"/>
          <p:cNvSpPr/>
          <p:nvPr/>
        </p:nvSpPr>
        <p:spPr>
          <a:xfrm>
            <a:off x="283127" y="1715451"/>
            <a:ext cx="2880000" cy="288000"/>
          </a:xfrm>
          <a:prstGeom prst="roundRect">
            <a:avLst/>
          </a:prstGeom>
          <a:solidFill>
            <a:srgbClr val="BEC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ângulo 8"/>
          <p:cNvSpPr/>
          <p:nvPr/>
        </p:nvSpPr>
        <p:spPr>
          <a:xfrm>
            <a:off x="265168" y="1705536"/>
            <a:ext cx="3047915" cy="504304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ts val="2000"/>
              </a:lnSpc>
              <a:defRPr/>
            </a:pPr>
            <a:r>
              <a:rPr lang="pt-PT" sz="1600" b="1" dirty="0">
                <a:latin typeface="+mj-lt"/>
              </a:rPr>
              <a:t>BALANÇA CORRENTE</a:t>
            </a:r>
          </a:p>
          <a:p>
            <a:pPr marL="177800" lvl="1">
              <a:lnSpc>
                <a:spcPts val="2000"/>
              </a:lnSpc>
              <a:spcBef>
                <a:spcPct val="20000"/>
              </a:spcBef>
              <a:defRPr/>
            </a:pPr>
            <a:r>
              <a:rPr lang="pt-PT" sz="1600" dirty="0">
                <a:latin typeface="+mj-lt"/>
              </a:rPr>
              <a:t>Bens</a:t>
            </a:r>
          </a:p>
          <a:p>
            <a:pPr marL="177800" lvl="1">
              <a:lnSpc>
                <a:spcPts val="2000"/>
              </a:lnSpc>
              <a:spcBef>
                <a:spcPct val="20000"/>
              </a:spcBef>
              <a:defRPr/>
            </a:pPr>
            <a:r>
              <a:rPr lang="pt-PT" sz="1600" dirty="0">
                <a:latin typeface="+mj-lt"/>
              </a:rPr>
              <a:t>Serviços</a:t>
            </a:r>
          </a:p>
          <a:p>
            <a:pPr marL="177800" lvl="1">
              <a:lnSpc>
                <a:spcPts val="2000"/>
              </a:lnSpc>
              <a:spcBef>
                <a:spcPct val="20000"/>
              </a:spcBef>
              <a:defRPr/>
            </a:pPr>
            <a:r>
              <a:rPr lang="pt-PT" sz="1600" dirty="0">
                <a:latin typeface="+mj-lt"/>
              </a:rPr>
              <a:t>Rendimentos</a:t>
            </a:r>
          </a:p>
          <a:p>
            <a:pPr marL="177800" lvl="1">
              <a:lnSpc>
                <a:spcPts val="2000"/>
              </a:lnSpc>
              <a:spcBef>
                <a:spcPct val="20000"/>
              </a:spcBef>
              <a:defRPr/>
            </a:pPr>
            <a:r>
              <a:rPr lang="pt-PT" sz="1600" dirty="0">
                <a:latin typeface="+mj-lt"/>
              </a:rPr>
              <a:t>Transferências Correntes</a:t>
            </a:r>
          </a:p>
          <a:p>
            <a:pPr marL="457200" indent="-457200">
              <a:lnSpc>
                <a:spcPts val="2000"/>
              </a:lnSpc>
              <a:spcBef>
                <a:spcPct val="50000"/>
              </a:spcBef>
              <a:defRPr/>
            </a:pPr>
            <a:r>
              <a:rPr lang="pt-PT" sz="1600" b="1" dirty="0">
                <a:latin typeface="+mj-lt"/>
              </a:rPr>
              <a:t>BALANÇA DE CAPITAL</a:t>
            </a:r>
          </a:p>
          <a:p>
            <a:pPr marL="177800" lvl="1" indent="-457200">
              <a:lnSpc>
                <a:spcPts val="2000"/>
              </a:lnSpc>
              <a:spcBef>
                <a:spcPct val="20000"/>
              </a:spcBef>
              <a:defRPr/>
            </a:pPr>
            <a:r>
              <a:rPr lang="pt-PT" sz="1600" dirty="0">
                <a:latin typeface="+mj-lt"/>
              </a:rPr>
              <a:t>	Transferências de Capital</a:t>
            </a:r>
          </a:p>
          <a:p>
            <a:pPr marL="177800" lvl="1" indent="-6350">
              <a:lnSpc>
                <a:spcPts val="2000"/>
              </a:lnSpc>
              <a:spcBef>
                <a:spcPct val="20000"/>
              </a:spcBef>
              <a:buClr>
                <a:schemeClr val="bg2"/>
              </a:buClr>
              <a:tabLst>
                <a:tab pos="450850" algn="l"/>
              </a:tabLst>
              <a:defRPr/>
            </a:pPr>
            <a:r>
              <a:rPr lang="pt-PT" sz="1600" dirty="0">
                <a:latin typeface="+mj-lt"/>
              </a:rPr>
              <a:t>Aquisição/Cedência de Ativos não Produzidos não Financeiros </a:t>
            </a:r>
          </a:p>
          <a:p>
            <a:pPr lvl="1" indent="-457200">
              <a:lnSpc>
                <a:spcPts val="2000"/>
              </a:lnSpc>
              <a:spcBef>
                <a:spcPct val="50000"/>
              </a:spcBef>
              <a:buClr>
                <a:schemeClr val="bg2"/>
              </a:buClr>
              <a:tabLst>
                <a:tab pos="450850" algn="l"/>
              </a:tabLst>
              <a:defRPr/>
            </a:pPr>
            <a:r>
              <a:rPr lang="pt-PT" sz="1600" b="1" dirty="0">
                <a:latin typeface="+mj-lt"/>
              </a:rPr>
              <a:t>BALANÇA FINANCEIRA</a:t>
            </a:r>
          </a:p>
          <a:p>
            <a:pPr lvl="1" indent="-279400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600" dirty="0">
                <a:latin typeface="+mj-lt"/>
              </a:rPr>
              <a:t>Investimento Direto</a:t>
            </a:r>
          </a:p>
          <a:p>
            <a:pPr lvl="1" indent="-279400">
              <a:lnSpc>
                <a:spcPts val="2000"/>
              </a:lnSpc>
              <a:spcBef>
                <a:spcPct val="20000"/>
              </a:spcBef>
              <a:buClr>
                <a:schemeClr val="bg2"/>
              </a:buClr>
              <a:defRPr/>
            </a:pPr>
            <a:r>
              <a:rPr lang="pt-PT" sz="1600" dirty="0">
                <a:latin typeface="+mj-lt"/>
              </a:rPr>
              <a:t>Investimento de Carteira</a:t>
            </a:r>
          </a:p>
          <a:p>
            <a:pPr lvl="1" indent="-279400">
              <a:lnSpc>
                <a:spcPts val="2000"/>
              </a:lnSpc>
              <a:spcBef>
                <a:spcPct val="20000"/>
              </a:spcBef>
              <a:buClr>
                <a:schemeClr val="bg2"/>
              </a:buClr>
              <a:defRPr/>
            </a:pPr>
            <a:r>
              <a:rPr lang="pt-PT" sz="1600" dirty="0">
                <a:latin typeface="+mj-lt"/>
              </a:rPr>
              <a:t>Derivados Financeiros</a:t>
            </a:r>
          </a:p>
          <a:p>
            <a:pPr lvl="1" indent="-279400">
              <a:lnSpc>
                <a:spcPts val="2000"/>
              </a:lnSpc>
              <a:spcBef>
                <a:spcPct val="20000"/>
              </a:spcBef>
              <a:buClr>
                <a:schemeClr val="bg2"/>
              </a:buClr>
              <a:defRPr/>
            </a:pPr>
            <a:r>
              <a:rPr lang="pt-PT" sz="1600" dirty="0">
                <a:latin typeface="+mj-lt"/>
              </a:rPr>
              <a:t>Outro Investimento</a:t>
            </a:r>
          </a:p>
          <a:p>
            <a:pPr lvl="1" indent="-279400">
              <a:lnSpc>
                <a:spcPts val="2000"/>
              </a:lnSpc>
              <a:spcBef>
                <a:spcPct val="20000"/>
              </a:spcBef>
              <a:buClr>
                <a:schemeClr val="bg2"/>
              </a:buClr>
              <a:defRPr/>
            </a:pPr>
            <a:r>
              <a:rPr lang="pt-PT" sz="1600" dirty="0">
                <a:latin typeface="+mj-lt"/>
              </a:rPr>
              <a:t>Ativos de Reserva</a:t>
            </a:r>
          </a:p>
          <a:p>
            <a:pPr marL="457200" indent="-457200">
              <a:lnSpc>
                <a:spcPts val="2000"/>
              </a:lnSpc>
              <a:spcBef>
                <a:spcPct val="20000"/>
              </a:spcBef>
              <a:buClr>
                <a:schemeClr val="bg2"/>
              </a:buClr>
              <a:defRPr/>
            </a:pPr>
            <a:r>
              <a:rPr lang="pt-PT" sz="1600" b="1" dirty="0">
                <a:latin typeface="+mj-lt"/>
              </a:rPr>
              <a:t>Erros e Omissões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19" y="983787"/>
            <a:ext cx="3060000" cy="64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BALANÇA DE PAGAMENTOS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39572" y="983787"/>
            <a:ext cx="5400000" cy="64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POSIÇÃO DE INVESTIMENTO INTERNACIONAL</a:t>
            </a:r>
          </a:p>
        </p:txBody>
      </p:sp>
      <p:sp>
        <p:nvSpPr>
          <p:cNvPr id="7" name="Rectangle 6"/>
          <p:cNvSpPr/>
          <p:nvPr/>
        </p:nvSpPr>
        <p:spPr>
          <a:xfrm>
            <a:off x="3696378" y="1754361"/>
            <a:ext cx="2259751" cy="861774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algn="ctr">
              <a:lnSpc>
                <a:spcPts val="2000"/>
              </a:lnSpc>
              <a:defRPr/>
            </a:pPr>
            <a:r>
              <a:rPr lang="pt-PT" sz="1600" b="1" dirty="0">
                <a:solidFill>
                  <a:srgbClr val="333333"/>
                </a:solidFill>
              </a:rPr>
              <a:t>POSIÇÃO EM FINAL</a:t>
            </a:r>
          </a:p>
          <a:p>
            <a:pPr marL="457200" indent="-457200" algn="ctr">
              <a:lnSpc>
                <a:spcPts val="2000"/>
              </a:lnSpc>
              <a:defRPr/>
            </a:pPr>
            <a:r>
              <a:rPr lang="pt-PT" sz="1600" b="1" dirty="0">
                <a:solidFill>
                  <a:srgbClr val="333333"/>
                </a:solidFill>
              </a:rPr>
              <a:t>DE</a:t>
            </a:r>
          </a:p>
          <a:p>
            <a:pPr marL="457200" indent="-457200" algn="ctr">
              <a:lnSpc>
                <a:spcPts val="2000"/>
              </a:lnSpc>
              <a:defRPr/>
            </a:pPr>
            <a:r>
              <a:rPr lang="pt-PT" sz="1600" b="1" dirty="0">
                <a:solidFill>
                  <a:srgbClr val="333333"/>
                </a:solidFill>
              </a:rPr>
              <a:t>PERÍODO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737663" y="3596560"/>
            <a:ext cx="2259751" cy="348813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457200" indent="-457200" algn="ctr">
              <a:lnSpc>
                <a:spcPts val="2000"/>
              </a:lnSpc>
              <a:spcBef>
                <a:spcPct val="50000"/>
              </a:spcBef>
              <a:defRPr/>
            </a:pPr>
            <a:r>
              <a:rPr lang="pt-PT" sz="1600" b="1" dirty="0">
                <a:solidFill>
                  <a:srgbClr val="C00000"/>
                </a:solidFill>
              </a:rPr>
              <a:t>TRANSAÇÕES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701970" y="4840958"/>
            <a:ext cx="2259751" cy="338811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algn="ctr">
              <a:lnSpc>
                <a:spcPts val="2000"/>
              </a:lnSpc>
              <a:spcBef>
                <a:spcPct val="50000"/>
              </a:spcBef>
              <a:defRPr/>
            </a:pPr>
            <a:r>
              <a:rPr lang="pt-PT" sz="1600" b="1" dirty="0">
                <a:solidFill>
                  <a:srgbClr val="333333"/>
                </a:solidFill>
              </a:rPr>
              <a:t>VARIAÇÕES DE PREÇO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01970" y="5342644"/>
            <a:ext cx="2259751" cy="338811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algn="ctr">
              <a:lnSpc>
                <a:spcPts val="2000"/>
              </a:lnSpc>
              <a:spcBef>
                <a:spcPct val="50000"/>
              </a:spcBef>
              <a:defRPr/>
            </a:pPr>
            <a:r>
              <a:rPr lang="pt-PT" sz="1600" b="1" dirty="0">
                <a:solidFill>
                  <a:srgbClr val="333333"/>
                </a:solidFill>
              </a:rPr>
              <a:t>VARIAÇÕES CAMBIAIS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701970" y="5768453"/>
            <a:ext cx="2259751" cy="595291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Bef>
                <a:spcPct val="50000"/>
              </a:spcBef>
              <a:defRPr/>
            </a:pPr>
            <a:r>
              <a:rPr lang="pt-PT" sz="1600" b="1" dirty="0">
                <a:solidFill>
                  <a:srgbClr val="333333"/>
                </a:solidFill>
              </a:rPr>
              <a:t>OUTROS AJUSTAMENTOS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49954" y="4516990"/>
            <a:ext cx="2913173" cy="1813509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457200" indent="-457200" algn="ctr">
              <a:lnSpc>
                <a:spcPts val="2000"/>
              </a:lnSpc>
              <a:spcBef>
                <a:spcPct val="50000"/>
              </a:spcBef>
              <a:defRPr/>
            </a:pPr>
            <a:endParaRPr lang="pt-PT" sz="1600" b="1" dirty="0">
              <a:solidFill>
                <a:srgbClr val="C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087409" y="1731007"/>
            <a:ext cx="2913173" cy="3385542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457200" indent="-457200" algn="ctr">
              <a:lnSpc>
                <a:spcPts val="2000"/>
              </a:lnSpc>
              <a:spcBef>
                <a:spcPct val="50000"/>
              </a:spcBef>
              <a:defRPr/>
            </a:pPr>
            <a:endParaRPr lang="pt-PT" sz="1600" b="1" dirty="0">
              <a:solidFill>
                <a:srgbClr val="C00000"/>
              </a:solidFill>
            </a:endParaRPr>
          </a:p>
          <a:p>
            <a:pPr marL="457200" indent="-457200" algn="ctr">
              <a:lnSpc>
                <a:spcPts val="2000"/>
              </a:lnSpc>
              <a:spcBef>
                <a:spcPct val="50000"/>
              </a:spcBef>
              <a:defRPr/>
            </a:pPr>
            <a:endParaRPr lang="pt-PT" sz="1600" b="1" dirty="0">
              <a:solidFill>
                <a:srgbClr val="C00000"/>
              </a:solidFill>
            </a:endParaRPr>
          </a:p>
          <a:p>
            <a:pPr marL="457200" indent="-457200" algn="ctr">
              <a:lnSpc>
                <a:spcPts val="2000"/>
              </a:lnSpc>
              <a:spcBef>
                <a:spcPct val="50000"/>
              </a:spcBef>
              <a:defRPr/>
            </a:pPr>
            <a:endParaRPr lang="pt-PT" sz="1600" b="1" dirty="0">
              <a:solidFill>
                <a:srgbClr val="C00000"/>
              </a:solidFill>
            </a:endParaRPr>
          </a:p>
          <a:p>
            <a:pPr marL="457200" indent="-457200" algn="ctr">
              <a:lnSpc>
                <a:spcPts val="2000"/>
              </a:lnSpc>
              <a:spcBef>
                <a:spcPct val="50000"/>
              </a:spcBef>
              <a:defRPr/>
            </a:pPr>
            <a:endParaRPr lang="pt-PT" sz="1600" b="1" dirty="0">
              <a:solidFill>
                <a:srgbClr val="C00000"/>
              </a:solidFill>
            </a:endParaRPr>
          </a:p>
          <a:p>
            <a:pPr marL="457200" indent="-457200" algn="ctr">
              <a:lnSpc>
                <a:spcPts val="2000"/>
              </a:lnSpc>
              <a:spcBef>
                <a:spcPct val="50000"/>
              </a:spcBef>
              <a:defRPr/>
            </a:pPr>
            <a:endParaRPr lang="pt-PT" sz="1600" b="1" dirty="0">
              <a:solidFill>
                <a:srgbClr val="C00000"/>
              </a:solidFill>
            </a:endParaRPr>
          </a:p>
          <a:p>
            <a:pPr marL="457200" indent="-457200" algn="ctr">
              <a:lnSpc>
                <a:spcPts val="2000"/>
              </a:lnSpc>
              <a:spcBef>
                <a:spcPct val="50000"/>
              </a:spcBef>
              <a:defRPr/>
            </a:pPr>
            <a:endParaRPr lang="pt-PT" sz="1600" b="1" dirty="0">
              <a:solidFill>
                <a:srgbClr val="C00000"/>
              </a:solidFill>
            </a:endParaRPr>
          </a:p>
          <a:p>
            <a:pPr marL="457200" indent="-457200" algn="ctr">
              <a:lnSpc>
                <a:spcPts val="2000"/>
              </a:lnSpc>
              <a:spcBef>
                <a:spcPct val="50000"/>
              </a:spcBef>
              <a:defRPr/>
            </a:pPr>
            <a:endParaRPr lang="pt-PT" sz="1600" b="1" dirty="0">
              <a:solidFill>
                <a:srgbClr val="C00000"/>
              </a:solidFill>
            </a:endParaRPr>
          </a:p>
          <a:p>
            <a:pPr marL="457200" indent="-457200" algn="ctr">
              <a:lnSpc>
                <a:spcPts val="2000"/>
              </a:lnSpc>
              <a:spcBef>
                <a:spcPct val="50000"/>
              </a:spcBef>
              <a:defRPr/>
            </a:pPr>
            <a:endParaRPr lang="pt-PT" sz="1600" b="1" dirty="0">
              <a:solidFill>
                <a:srgbClr val="C00000"/>
              </a:solidFill>
            </a:endParaRPr>
          </a:p>
          <a:p>
            <a:pPr marL="457200" indent="-457200" algn="ctr">
              <a:lnSpc>
                <a:spcPts val="2000"/>
              </a:lnSpc>
              <a:spcBef>
                <a:spcPct val="50000"/>
              </a:spcBef>
              <a:defRPr/>
            </a:pPr>
            <a:endParaRPr lang="pt-PT" sz="1600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56129" y="583010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pt-PT" sz="1400" dirty="0"/>
              <a:t>Setor institucional </a:t>
            </a:r>
          </a:p>
          <a:p>
            <a:pPr lvl="1"/>
            <a:r>
              <a:rPr lang="pt-PT" sz="1400" dirty="0"/>
              <a:t>Tipo de valor</a:t>
            </a:r>
          </a:p>
          <a:p>
            <a:pPr lvl="1"/>
            <a:r>
              <a:rPr lang="pt-PT" sz="1400" dirty="0"/>
              <a:t>Instrumento financeiro</a:t>
            </a:r>
          </a:p>
        </p:txBody>
      </p:sp>
    </p:spTree>
    <p:extLst>
      <p:ext uri="{BB962C8B-B14F-4D97-AF65-F5344CB8AC3E}">
        <p14:creationId xmlns:p14="http://schemas.microsoft.com/office/powerpoint/2010/main" val="353242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/>
          <p:cNvSpPr/>
          <p:nvPr/>
        </p:nvSpPr>
        <p:spPr>
          <a:xfrm>
            <a:off x="7029772" y="3464407"/>
            <a:ext cx="1918865" cy="2268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ctangle 31"/>
          <p:cNvSpPr/>
          <p:nvPr/>
        </p:nvSpPr>
        <p:spPr>
          <a:xfrm>
            <a:off x="792040" y="989882"/>
            <a:ext cx="8280000" cy="893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7241" y="1066159"/>
            <a:ext cx="2975787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pt-PT" sz="1600" b="1" dirty="0">
                <a:solidFill>
                  <a:schemeClr val="bg1"/>
                </a:solidFill>
              </a:rPr>
              <a:t>BALANÇA DE PAGAMENTOS</a:t>
            </a:r>
          </a:p>
          <a:p>
            <a:endParaRPr lang="pt-PT" sz="300" b="1" dirty="0">
              <a:solidFill>
                <a:schemeClr val="bg1"/>
              </a:solidFill>
            </a:endParaRPr>
          </a:p>
          <a:p>
            <a:r>
              <a:rPr lang="pt-PT" sz="1600" b="1" dirty="0">
                <a:solidFill>
                  <a:schemeClr val="bg1"/>
                </a:solidFill>
              </a:rPr>
              <a:t>Balança financeira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6081040" y="1389324"/>
            <a:ext cx="1517908" cy="0"/>
          </a:xfrm>
          <a:prstGeom prst="line">
            <a:avLst/>
          </a:prstGeom>
          <a:ln w="28575">
            <a:solidFill>
              <a:srgbClr val="A4C8A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Pentagon 34"/>
          <p:cNvSpPr/>
          <p:nvPr/>
        </p:nvSpPr>
        <p:spPr>
          <a:xfrm rot="5400000">
            <a:off x="623879" y="1281247"/>
            <a:ext cx="2063426" cy="1512000"/>
          </a:xfrm>
          <a:prstGeom prst="homePlate">
            <a:avLst>
              <a:gd name="adj" fmla="val 3882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2" name="Pentagon 41"/>
          <p:cNvSpPr/>
          <p:nvPr/>
        </p:nvSpPr>
        <p:spPr>
          <a:xfrm rot="5400000">
            <a:off x="2921870" y="1511832"/>
            <a:ext cx="738161" cy="1512000"/>
          </a:xfrm>
          <a:prstGeom prst="homePlate">
            <a:avLst>
              <a:gd name="adj" fmla="val 38821"/>
            </a:avLst>
          </a:prstGeom>
          <a:solidFill>
            <a:srgbClr val="A4C8AC"/>
          </a:solidFill>
          <a:ln>
            <a:solidFill>
              <a:srgbClr val="A4C8AC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3" name="Pentagon 42"/>
          <p:cNvSpPr/>
          <p:nvPr/>
        </p:nvSpPr>
        <p:spPr>
          <a:xfrm rot="5400000">
            <a:off x="4557229" y="1511832"/>
            <a:ext cx="738161" cy="1512000"/>
          </a:xfrm>
          <a:prstGeom prst="homePlate">
            <a:avLst>
              <a:gd name="adj" fmla="val 3882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4" name="Pentagon 43"/>
          <p:cNvSpPr/>
          <p:nvPr/>
        </p:nvSpPr>
        <p:spPr>
          <a:xfrm rot="5400000">
            <a:off x="6192588" y="1503276"/>
            <a:ext cx="738161" cy="1512000"/>
          </a:xfrm>
          <a:prstGeom prst="homePlate">
            <a:avLst>
              <a:gd name="adj" fmla="val 3882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5" name="Pentagon 44"/>
          <p:cNvSpPr/>
          <p:nvPr/>
        </p:nvSpPr>
        <p:spPr>
          <a:xfrm rot="5400000">
            <a:off x="7827947" y="1511832"/>
            <a:ext cx="738161" cy="1512000"/>
          </a:xfrm>
          <a:prstGeom prst="homePlate">
            <a:avLst>
              <a:gd name="adj" fmla="val 3882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0" name="Rectangle 49"/>
          <p:cNvSpPr/>
          <p:nvPr/>
        </p:nvSpPr>
        <p:spPr>
          <a:xfrm>
            <a:off x="893481" y="2141637"/>
            <a:ext cx="1383712" cy="656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/>
              <a:t>Investimento </a:t>
            </a:r>
          </a:p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/>
              <a:t>direto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502493" y="1823631"/>
            <a:ext cx="1383712" cy="656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Investimento </a:t>
            </a:r>
          </a:p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de carteira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310816" y="1813149"/>
            <a:ext cx="1185967" cy="656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Derivados </a:t>
            </a:r>
          </a:p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financeiros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878261" y="1794867"/>
            <a:ext cx="1334503" cy="656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Outro </a:t>
            </a:r>
          </a:p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investimento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537609" y="1853452"/>
            <a:ext cx="1092800" cy="656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Ativos de </a:t>
            </a:r>
          </a:p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reserva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92040" y="3104366"/>
            <a:ext cx="3960000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/>
              <a:t>PRINCÍPIO DIRECIONAL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92040" y="3464407"/>
            <a:ext cx="1872000" cy="21968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6" name="Rectangle 85"/>
          <p:cNvSpPr/>
          <p:nvPr/>
        </p:nvSpPr>
        <p:spPr>
          <a:xfrm>
            <a:off x="4926310" y="3104366"/>
            <a:ext cx="4022326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/>
              <a:t>PRINCÍPIO ATIVO-PASSIVO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92040" y="3464406"/>
            <a:ext cx="18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/>
              <a:t>Investimento Portugal no exterior </a:t>
            </a:r>
          </a:p>
        </p:txBody>
      </p:sp>
      <p:sp>
        <p:nvSpPr>
          <p:cNvPr id="89" name="Rectangle 88"/>
          <p:cNvSpPr/>
          <p:nvPr/>
        </p:nvSpPr>
        <p:spPr>
          <a:xfrm>
            <a:off x="893480" y="4095637"/>
            <a:ext cx="1749600" cy="304873"/>
          </a:xfrm>
          <a:prstGeom prst="rect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/>
              <a:t>IPE</a:t>
            </a:r>
          </a:p>
        </p:txBody>
      </p:sp>
      <p:sp>
        <p:nvSpPr>
          <p:cNvPr id="91" name="Rectangle 90"/>
          <p:cNvSpPr/>
          <p:nvPr/>
        </p:nvSpPr>
        <p:spPr>
          <a:xfrm>
            <a:off x="910360" y="4581128"/>
            <a:ext cx="1749600" cy="3048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/>
              <a:t>- IPE reverso</a:t>
            </a:r>
          </a:p>
        </p:txBody>
      </p:sp>
      <p:sp>
        <p:nvSpPr>
          <p:cNvPr id="92" name="Rectangle 91"/>
          <p:cNvSpPr/>
          <p:nvPr/>
        </p:nvSpPr>
        <p:spPr>
          <a:xfrm>
            <a:off x="910360" y="4980124"/>
            <a:ext cx="1749600" cy="304873"/>
          </a:xfrm>
          <a:prstGeom prst="rect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/>
              <a:t>+ IPE irmã UCI </a:t>
            </a:r>
            <a:r>
              <a:rPr lang="pt-PT" sz="1200" dirty="0" err="1" smtClean="0"/>
              <a:t>Res</a:t>
            </a:r>
            <a:endParaRPr lang="pt-PT" sz="1200" dirty="0"/>
          </a:p>
        </p:txBody>
      </p:sp>
      <p:sp>
        <p:nvSpPr>
          <p:cNvPr id="93" name="Rectangle 92"/>
          <p:cNvSpPr/>
          <p:nvPr/>
        </p:nvSpPr>
        <p:spPr>
          <a:xfrm>
            <a:off x="2822848" y="3468664"/>
            <a:ext cx="1872000" cy="2264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4" name="TextBox 93"/>
          <p:cNvSpPr txBox="1"/>
          <p:nvPr/>
        </p:nvSpPr>
        <p:spPr>
          <a:xfrm>
            <a:off x="2843808" y="3481844"/>
            <a:ext cx="18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/>
              <a:t>Investimento do exterior em Portugal</a:t>
            </a:r>
          </a:p>
        </p:txBody>
      </p:sp>
      <p:sp>
        <p:nvSpPr>
          <p:cNvPr id="95" name="Rectangle 94"/>
          <p:cNvSpPr/>
          <p:nvPr/>
        </p:nvSpPr>
        <p:spPr>
          <a:xfrm>
            <a:off x="2945248" y="4095637"/>
            <a:ext cx="1749600" cy="3048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/>
              <a:t>IDE</a:t>
            </a:r>
          </a:p>
        </p:txBody>
      </p:sp>
      <p:sp>
        <p:nvSpPr>
          <p:cNvPr id="96" name="Rectangle 95"/>
          <p:cNvSpPr/>
          <p:nvPr/>
        </p:nvSpPr>
        <p:spPr>
          <a:xfrm>
            <a:off x="2962128" y="4581128"/>
            <a:ext cx="1749600" cy="304873"/>
          </a:xfrm>
          <a:prstGeom prst="rect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/>
              <a:t>- </a:t>
            </a:r>
            <a:r>
              <a:rPr lang="pt-PT" sz="1200" dirty="0" smtClean="0"/>
              <a:t>IDE </a:t>
            </a:r>
            <a:r>
              <a:rPr lang="pt-PT" sz="1200" dirty="0"/>
              <a:t>reverso</a:t>
            </a:r>
          </a:p>
        </p:txBody>
      </p:sp>
      <p:sp>
        <p:nvSpPr>
          <p:cNvPr id="97" name="Rectangle 96"/>
          <p:cNvSpPr/>
          <p:nvPr/>
        </p:nvSpPr>
        <p:spPr>
          <a:xfrm>
            <a:off x="2962128" y="4980124"/>
            <a:ext cx="1749600" cy="3048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/>
              <a:t>+ IDE irmã UCI </a:t>
            </a:r>
            <a:r>
              <a:rPr lang="pt-PT" sz="1200" dirty="0" err="1"/>
              <a:t>Nres</a:t>
            </a:r>
            <a:endParaRPr lang="pt-PT" sz="1200" dirty="0"/>
          </a:p>
        </p:txBody>
      </p:sp>
      <p:sp>
        <p:nvSpPr>
          <p:cNvPr id="103" name="Rectangle 102"/>
          <p:cNvSpPr/>
          <p:nvPr/>
        </p:nvSpPr>
        <p:spPr>
          <a:xfrm>
            <a:off x="4926310" y="3464406"/>
            <a:ext cx="1872000" cy="2268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4" name="TextBox 103"/>
          <p:cNvSpPr txBox="1"/>
          <p:nvPr/>
        </p:nvSpPr>
        <p:spPr>
          <a:xfrm>
            <a:off x="4895576" y="3578920"/>
            <a:ext cx="18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/>
              <a:t>Ativo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5027750" y="4095637"/>
            <a:ext cx="1749600" cy="304873"/>
          </a:xfrm>
          <a:prstGeom prst="rect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/>
              <a:t>IPE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5027750" y="4581128"/>
            <a:ext cx="1749600" cy="304873"/>
          </a:xfrm>
          <a:prstGeom prst="rect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/>
              <a:t>+ </a:t>
            </a:r>
            <a:r>
              <a:rPr lang="pt-PT" sz="1200" dirty="0" smtClean="0"/>
              <a:t>IDE </a:t>
            </a:r>
            <a:r>
              <a:rPr lang="pt-PT" sz="1200" dirty="0"/>
              <a:t>reverso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7168729" y="4581128"/>
            <a:ext cx="1749600" cy="3048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/>
              <a:t>+</a:t>
            </a:r>
            <a:r>
              <a:rPr lang="pt-PT" sz="1200" dirty="0" smtClean="0"/>
              <a:t> </a:t>
            </a:r>
            <a:r>
              <a:rPr lang="pt-PT" sz="1200" dirty="0"/>
              <a:t>IPE reverso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7168729" y="4085366"/>
            <a:ext cx="1749600" cy="3048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/>
              <a:t>IDE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7014310" y="3543893"/>
            <a:ext cx="18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/>
              <a:t>Passivo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792039" y="5805264"/>
            <a:ext cx="8156597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/>
              <a:t>SALDO  =  A-P  =  IPE </a:t>
            </a:r>
            <a:r>
              <a:rPr lang="pt-PT" sz="1600" b="1" dirty="0" smtClean="0"/>
              <a:t>- IDE</a:t>
            </a:r>
            <a:endParaRPr lang="pt-PT" sz="1600" b="1" dirty="0"/>
          </a:p>
        </p:txBody>
      </p:sp>
      <p:sp>
        <p:nvSpPr>
          <p:cNvPr id="117" name="Oval 116"/>
          <p:cNvSpPr/>
          <p:nvPr/>
        </p:nvSpPr>
        <p:spPr>
          <a:xfrm>
            <a:off x="8039685" y="6312455"/>
            <a:ext cx="144000" cy="14401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8" name="Oval 117"/>
          <p:cNvSpPr/>
          <p:nvPr/>
        </p:nvSpPr>
        <p:spPr>
          <a:xfrm>
            <a:off x="7281817" y="6299448"/>
            <a:ext cx="144000" cy="144016"/>
          </a:xfrm>
          <a:prstGeom prst="ellipse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9" name="TextBox 118"/>
          <p:cNvSpPr txBox="1"/>
          <p:nvPr/>
        </p:nvSpPr>
        <p:spPr>
          <a:xfrm>
            <a:off x="7353817" y="6217567"/>
            <a:ext cx="685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/>
              <a:t>Ativo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8111685" y="6217567"/>
            <a:ext cx="824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/>
              <a:t>Passivo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10360" y="5379119"/>
            <a:ext cx="1749600" cy="3048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/>
              <a:t>- IPE </a:t>
            </a:r>
            <a:r>
              <a:rPr lang="pt-PT" sz="1200" dirty="0" err="1"/>
              <a:t>rev</a:t>
            </a:r>
            <a:r>
              <a:rPr lang="pt-PT" sz="1200" dirty="0"/>
              <a:t> irmã UCI </a:t>
            </a:r>
            <a:r>
              <a:rPr lang="pt-PT" sz="1200" dirty="0" err="1" smtClean="0"/>
              <a:t>Res</a:t>
            </a:r>
            <a:endParaRPr lang="pt-PT" sz="1200" dirty="0"/>
          </a:p>
        </p:txBody>
      </p:sp>
      <p:sp>
        <p:nvSpPr>
          <p:cNvPr id="47" name="Rectangle 46"/>
          <p:cNvSpPr/>
          <p:nvPr/>
        </p:nvSpPr>
        <p:spPr>
          <a:xfrm>
            <a:off x="2975697" y="5379119"/>
            <a:ext cx="1749600" cy="304873"/>
          </a:xfrm>
          <a:prstGeom prst="rect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/>
              <a:t>- IDE </a:t>
            </a:r>
            <a:r>
              <a:rPr lang="pt-PT" sz="1200" dirty="0" err="1"/>
              <a:t>rev</a:t>
            </a:r>
            <a:r>
              <a:rPr lang="pt-PT" sz="1200" dirty="0"/>
              <a:t> irmã UCI </a:t>
            </a:r>
            <a:r>
              <a:rPr lang="pt-PT" sz="1200" dirty="0" err="1"/>
              <a:t>Nres</a:t>
            </a:r>
            <a:endParaRPr lang="pt-PT" sz="1200" dirty="0"/>
          </a:p>
        </p:txBody>
      </p:sp>
      <p:sp>
        <p:nvSpPr>
          <p:cNvPr id="57" name="Rectangle 56"/>
          <p:cNvSpPr/>
          <p:nvPr/>
        </p:nvSpPr>
        <p:spPr>
          <a:xfrm>
            <a:off x="7168728" y="4980124"/>
            <a:ext cx="1749600" cy="3048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/>
              <a:t>+ IDE irmã UCI </a:t>
            </a:r>
            <a:r>
              <a:rPr lang="pt-PT" sz="1200" dirty="0" err="1"/>
              <a:t>Nres</a:t>
            </a:r>
            <a:endParaRPr lang="pt-PT" sz="1200" dirty="0"/>
          </a:p>
        </p:txBody>
      </p:sp>
      <p:sp>
        <p:nvSpPr>
          <p:cNvPr id="58" name="Rectangle 57"/>
          <p:cNvSpPr/>
          <p:nvPr/>
        </p:nvSpPr>
        <p:spPr>
          <a:xfrm>
            <a:off x="7168663" y="5373216"/>
            <a:ext cx="1749600" cy="3048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 smtClean="0"/>
              <a:t>+ </a:t>
            </a:r>
            <a:r>
              <a:rPr lang="pt-PT" sz="1200" dirty="0"/>
              <a:t>IPE </a:t>
            </a:r>
            <a:r>
              <a:rPr lang="pt-PT" sz="1200" dirty="0" err="1"/>
              <a:t>rev</a:t>
            </a:r>
            <a:r>
              <a:rPr lang="pt-PT" sz="1200" dirty="0"/>
              <a:t> irmã UCI </a:t>
            </a:r>
            <a:r>
              <a:rPr lang="pt-PT" sz="1200" dirty="0" err="1" smtClean="0"/>
              <a:t>Res</a:t>
            </a:r>
            <a:endParaRPr lang="pt-PT" sz="1200" dirty="0"/>
          </a:p>
        </p:txBody>
      </p:sp>
      <p:sp>
        <p:nvSpPr>
          <p:cNvPr id="59" name="Rectangle 58"/>
          <p:cNvSpPr/>
          <p:nvPr/>
        </p:nvSpPr>
        <p:spPr>
          <a:xfrm>
            <a:off x="5004048" y="5006092"/>
            <a:ext cx="1749600" cy="304873"/>
          </a:xfrm>
          <a:prstGeom prst="rect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/>
              <a:t>+ IPE irmã UCI </a:t>
            </a:r>
            <a:r>
              <a:rPr lang="pt-PT" sz="1200" dirty="0" err="1" smtClean="0"/>
              <a:t>Res</a:t>
            </a:r>
            <a:endParaRPr lang="pt-PT" sz="1200" dirty="0"/>
          </a:p>
        </p:txBody>
      </p:sp>
      <p:sp>
        <p:nvSpPr>
          <p:cNvPr id="60" name="Rectangle 59"/>
          <p:cNvSpPr/>
          <p:nvPr/>
        </p:nvSpPr>
        <p:spPr>
          <a:xfrm>
            <a:off x="5009819" y="5389692"/>
            <a:ext cx="1749600" cy="304873"/>
          </a:xfrm>
          <a:prstGeom prst="rect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 smtClean="0"/>
              <a:t>+ </a:t>
            </a:r>
            <a:r>
              <a:rPr lang="pt-PT" sz="1200" dirty="0"/>
              <a:t>IDE </a:t>
            </a:r>
            <a:r>
              <a:rPr lang="pt-PT" sz="1200" dirty="0" err="1"/>
              <a:t>rev</a:t>
            </a:r>
            <a:r>
              <a:rPr lang="pt-PT" sz="1200" dirty="0"/>
              <a:t> irmã UCI </a:t>
            </a:r>
            <a:r>
              <a:rPr lang="pt-PT" sz="1200" dirty="0" err="1"/>
              <a:t>Nres</a:t>
            </a:r>
            <a:endParaRPr lang="pt-PT" sz="1200" dirty="0"/>
          </a:p>
        </p:txBody>
      </p:sp>
    </p:spTree>
    <p:extLst>
      <p:ext uri="{BB962C8B-B14F-4D97-AF65-F5344CB8AC3E}">
        <p14:creationId xmlns:p14="http://schemas.microsoft.com/office/powerpoint/2010/main" val="300884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81" grpId="0" animBg="1"/>
      <p:bldP spid="82" grpId="0" animBg="1"/>
      <p:bldP spid="86" grpId="0" animBg="1"/>
      <p:bldP spid="87" grpId="0"/>
      <p:bldP spid="89" grpId="0" animBg="1"/>
      <p:bldP spid="91" grpId="0" animBg="1"/>
      <p:bldP spid="92" grpId="0" animBg="1"/>
      <p:bldP spid="93" grpId="0" animBg="1"/>
      <p:bldP spid="94" grpId="0"/>
      <p:bldP spid="95" grpId="0" animBg="1"/>
      <p:bldP spid="96" grpId="0" animBg="1"/>
      <p:bldP spid="97" grpId="0" animBg="1"/>
      <p:bldP spid="103" grpId="0" animBg="1"/>
      <p:bldP spid="104" grpId="0"/>
      <p:bldP spid="105" grpId="0" animBg="1"/>
      <p:bldP spid="108" grpId="0" animBg="1"/>
      <p:bldP spid="110" grpId="0" animBg="1"/>
      <p:bldP spid="112" grpId="0" animBg="1"/>
      <p:bldP spid="115" grpId="0"/>
      <p:bldP spid="116" grpId="0" animBg="1"/>
      <p:bldP spid="46" grpId="0" animBg="1"/>
      <p:bldP spid="47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792040" y="989882"/>
            <a:ext cx="8280000" cy="893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7241" y="1066159"/>
            <a:ext cx="2975787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pt-PT" sz="1600" b="1" dirty="0">
                <a:solidFill>
                  <a:schemeClr val="bg1"/>
                </a:solidFill>
              </a:rPr>
              <a:t>BALANÇA DE PAGAMENTOS</a:t>
            </a:r>
          </a:p>
          <a:p>
            <a:endParaRPr lang="pt-PT" sz="300" b="1" dirty="0">
              <a:solidFill>
                <a:schemeClr val="bg1"/>
              </a:solidFill>
            </a:endParaRPr>
          </a:p>
          <a:p>
            <a:r>
              <a:rPr lang="pt-PT" sz="1600" b="1" dirty="0">
                <a:solidFill>
                  <a:schemeClr val="bg1"/>
                </a:solidFill>
              </a:rPr>
              <a:t>Balança financeira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6081040" y="1389324"/>
            <a:ext cx="1517908" cy="0"/>
          </a:xfrm>
          <a:prstGeom prst="line">
            <a:avLst/>
          </a:prstGeom>
          <a:ln w="28575">
            <a:solidFill>
              <a:srgbClr val="A4C8A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Pentagon 34"/>
          <p:cNvSpPr/>
          <p:nvPr/>
        </p:nvSpPr>
        <p:spPr>
          <a:xfrm rot="5400000">
            <a:off x="1290789" y="1507555"/>
            <a:ext cx="729606" cy="1512000"/>
          </a:xfrm>
          <a:prstGeom prst="homePlate">
            <a:avLst>
              <a:gd name="adj" fmla="val 3882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2" name="Pentagon 41"/>
          <p:cNvSpPr/>
          <p:nvPr/>
        </p:nvSpPr>
        <p:spPr>
          <a:xfrm rot="5400000">
            <a:off x="2251412" y="1273421"/>
            <a:ext cx="2079078" cy="1512000"/>
          </a:xfrm>
          <a:prstGeom prst="homePlate">
            <a:avLst>
              <a:gd name="adj" fmla="val 38821"/>
            </a:avLst>
          </a:prstGeom>
          <a:solidFill>
            <a:srgbClr val="A4C8AC"/>
          </a:solidFill>
          <a:ln>
            <a:solidFill>
              <a:srgbClr val="A4C8AC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3" name="Pentagon 42"/>
          <p:cNvSpPr/>
          <p:nvPr/>
        </p:nvSpPr>
        <p:spPr>
          <a:xfrm rot="5400000">
            <a:off x="4557229" y="1511832"/>
            <a:ext cx="738161" cy="1512000"/>
          </a:xfrm>
          <a:prstGeom prst="homePlate">
            <a:avLst>
              <a:gd name="adj" fmla="val 3882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4" name="Pentagon 43"/>
          <p:cNvSpPr/>
          <p:nvPr/>
        </p:nvSpPr>
        <p:spPr>
          <a:xfrm rot="5400000">
            <a:off x="6192588" y="1503276"/>
            <a:ext cx="738161" cy="1512000"/>
          </a:xfrm>
          <a:prstGeom prst="homePlate">
            <a:avLst>
              <a:gd name="adj" fmla="val 3882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5" name="Pentagon 44"/>
          <p:cNvSpPr/>
          <p:nvPr/>
        </p:nvSpPr>
        <p:spPr>
          <a:xfrm rot="5400000">
            <a:off x="7827947" y="1511832"/>
            <a:ext cx="738161" cy="1512000"/>
          </a:xfrm>
          <a:prstGeom prst="homePlate">
            <a:avLst>
              <a:gd name="adj" fmla="val 3882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0" name="Rectangle 49"/>
          <p:cNvSpPr/>
          <p:nvPr/>
        </p:nvSpPr>
        <p:spPr>
          <a:xfrm>
            <a:off x="898841" y="1897333"/>
            <a:ext cx="1383712" cy="656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Investimento </a:t>
            </a:r>
          </a:p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direto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542360" y="2023295"/>
            <a:ext cx="1383712" cy="656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/>
              <a:t>Investimento </a:t>
            </a:r>
          </a:p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/>
              <a:t>de carteira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310816" y="1813149"/>
            <a:ext cx="1185967" cy="656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Derivados </a:t>
            </a:r>
          </a:p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financeiros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878261" y="1794867"/>
            <a:ext cx="1334503" cy="656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Outro </a:t>
            </a:r>
          </a:p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investimento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537609" y="1853452"/>
            <a:ext cx="1092800" cy="656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Ativos de </a:t>
            </a:r>
          </a:p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reserva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92040" y="3429000"/>
            <a:ext cx="8160988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/>
              <a:t>TIPOS DE TÍTULO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92040" y="3861047"/>
            <a:ext cx="3995984" cy="1800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9" name="TextBox 48"/>
          <p:cNvSpPr txBox="1"/>
          <p:nvPr/>
        </p:nvSpPr>
        <p:spPr>
          <a:xfrm>
            <a:off x="792040" y="3861046"/>
            <a:ext cx="3995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PT" sz="1400" b="1" dirty="0"/>
              <a:t>TÍTULOS DE PARTICIPAÇÃO NO CAPITAL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957044" y="3861046"/>
            <a:ext cx="3995984" cy="1800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6" name="TextBox 55"/>
          <p:cNvSpPr txBox="1"/>
          <p:nvPr/>
        </p:nvSpPr>
        <p:spPr>
          <a:xfrm>
            <a:off x="4957044" y="3861045"/>
            <a:ext cx="3995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 smtClean="0"/>
              <a:t>TÍTULOS DE DÍVIDA</a:t>
            </a:r>
            <a:endParaRPr lang="pt-PT" sz="1400" b="1" dirty="0"/>
          </a:p>
        </p:txBody>
      </p:sp>
      <p:sp>
        <p:nvSpPr>
          <p:cNvPr id="57" name="Rectangle 56"/>
          <p:cNvSpPr/>
          <p:nvPr/>
        </p:nvSpPr>
        <p:spPr>
          <a:xfrm>
            <a:off x="1043608" y="4330085"/>
            <a:ext cx="3600400" cy="304873"/>
          </a:xfrm>
          <a:prstGeom prst="rect">
            <a:avLst/>
          </a:prstGeom>
          <a:solidFill>
            <a:srgbClr val="A4C8AC"/>
          </a:solidFill>
          <a:ln>
            <a:solidFill>
              <a:srgbClr val="A4C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>
                <a:solidFill>
                  <a:srgbClr val="333333"/>
                </a:solidFill>
              </a:rPr>
              <a:t>Ações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043608" y="4733473"/>
            <a:ext cx="3600400" cy="304873"/>
          </a:xfrm>
          <a:prstGeom prst="rect">
            <a:avLst/>
          </a:prstGeom>
          <a:solidFill>
            <a:srgbClr val="A4C8AC"/>
          </a:solidFill>
          <a:ln>
            <a:solidFill>
              <a:srgbClr val="A4C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>
                <a:solidFill>
                  <a:srgbClr val="333333"/>
                </a:solidFill>
              </a:rPr>
              <a:t>Unidades de participação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043608" y="5149576"/>
            <a:ext cx="3600400" cy="304873"/>
          </a:xfrm>
          <a:prstGeom prst="rect">
            <a:avLst/>
          </a:prstGeom>
          <a:solidFill>
            <a:srgbClr val="A4C8AC"/>
          </a:solidFill>
          <a:ln>
            <a:solidFill>
              <a:srgbClr val="A4C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>
                <a:solidFill>
                  <a:srgbClr val="333333"/>
                </a:solidFill>
              </a:rPr>
              <a:t>Outros títulos de participação no capital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159524" y="4330085"/>
            <a:ext cx="3600400" cy="504000"/>
          </a:xfrm>
          <a:prstGeom prst="rect">
            <a:avLst/>
          </a:prstGeom>
          <a:solidFill>
            <a:srgbClr val="A4C8AC"/>
          </a:solidFill>
          <a:ln>
            <a:solidFill>
              <a:srgbClr val="A4C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>
                <a:solidFill>
                  <a:srgbClr val="333333"/>
                </a:solidFill>
              </a:rPr>
              <a:t>Obrigações e outros títulos de dívida de longo prazo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159524" y="4950449"/>
            <a:ext cx="3600400" cy="504000"/>
          </a:xfrm>
          <a:prstGeom prst="rect">
            <a:avLst/>
          </a:prstGeom>
          <a:solidFill>
            <a:srgbClr val="A4C8AC"/>
          </a:solidFill>
          <a:ln>
            <a:solidFill>
              <a:srgbClr val="A4C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>
                <a:solidFill>
                  <a:srgbClr val="333333"/>
                </a:solidFill>
              </a:rPr>
              <a:t>Instrumentos do mercado monetário</a:t>
            </a:r>
          </a:p>
        </p:txBody>
      </p:sp>
      <p:sp>
        <p:nvSpPr>
          <p:cNvPr id="3" name="Rectangle 2"/>
          <p:cNvSpPr/>
          <p:nvPr/>
        </p:nvSpPr>
        <p:spPr>
          <a:xfrm>
            <a:off x="-194784" y="5759763"/>
            <a:ext cx="685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defRPr/>
            </a:pPr>
            <a:r>
              <a:rPr lang="pt-PT" sz="1400" b="1" dirty="0"/>
              <a:t>PERSPETIVA DE ATIVOS E PASSIVOS: </a:t>
            </a:r>
            <a:r>
              <a:rPr lang="pt-PT" sz="1400" dirty="0"/>
              <a:t>disponibilidades / responsabilidades</a:t>
            </a:r>
          </a:p>
        </p:txBody>
      </p:sp>
    </p:spTree>
    <p:extLst>
      <p:ext uri="{BB962C8B-B14F-4D97-AF65-F5344CB8AC3E}">
        <p14:creationId xmlns:p14="http://schemas.microsoft.com/office/powerpoint/2010/main" val="316951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/>
      <p:bldP spid="55" grpId="0" animBg="1"/>
      <p:bldP spid="56" grpId="0"/>
      <p:bldP spid="57" grpId="0" animBg="1"/>
      <p:bldP spid="58" grpId="0" animBg="1"/>
      <p:bldP spid="59" grpId="0" animBg="1"/>
      <p:bldP spid="60" grpId="0" animBg="1"/>
      <p:bldP spid="61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6433028" y="3578292"/>
            <a:ext cx="2592000" cy="2592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300"/>
              </a:spcBef>
              <a:buClr>
                <a:srgbClr val="9B7D40"/>
              </a:buClr>
              <a:buFont typeface="Arial" pitchFamily="34" charset="0"/>
              <a:buNone/>
              <a:defRPr/>
            </a:pPr>
            <a:r>
              <a:rPr lang="pt-PT" sz="1500" dirty="0">
                <a:solidFill>
                  <a:schemeClr val="tx1"/>
                </a:solidFill>
              </a:rPr>
              <a:t>Ativos externos sob controlo das Autoridades Monetárias (em PT corresponde ao Banco de Portugal) e com um elevado nível de liquidez.</a:t>
            </a:r>
          </a:p>
          <a:p>
            <a:pPr marL="0" lvl="1" algn="ctr">
              <a:spcBef>
                <a:spcPts val="300"/>
              </a:spcBef>
              <a:buClr>
                <a:srgbClr val="9B7D40"/>
              </a:buClr>
              <a:buFont typeface="Arial" pitchFamily="34" charset="0"/>
              <a:buNone/>
              <a:defRPr/>
            </a:pPr>
            <a:r>
              <a:rPr lang="pt-PT" sz="1500" dirty="0">
                <a:solidFill>
                  <a:schemeClr val="tx1"/>
                </a:solidFill>
              </a:rPr>
              <a:t>Inclui o ouro monetário;  Direitos de saque especiais; Posição de reserva no FMI; Ativos cambiais e Outros Ativos.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590060" y="3578292"/>
            <a:ext cx="2592000" cy="2592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2000"/>
              </a:spcBef>
              <a:buClr>
                <a:srgbClr val="9B7D40"/>
              </a:buClr>
              <a:buFont typeface="Arial" pitchFamily="34" charset="0"/>
              <a:buNone/>
              <a:defRPr/>
            </a:pPr>
            <a:r>
              <a:rPr lang="pt-PT" sz="1500" dirty="0">
                <a:solidFill>
                  <a:schemeClr val="tx1"/>
                </a:solidFill>
              </a:rPr>
              <a:t>Categoria residual que inclui transações que não se enquadram nas outras categorias funcionais.</a:t>
            </a:r>
          </a:p>
          <a:p>
            <a:pPr marL="0" lvl="1" algn="ctr">
              <a:spcBef>
                <a:spcPts val="2000"/>
              </a:spcBef>
              <a:buClr>
                <a:srgbClr val="9B7D40"/>
              </a:buClr>
              <a:buFont typeface="Arial" pitchFamily="34" charset="0"/>
              <a:buNone/>
              <a:defRPr/>
            </a:pPr>
            <a:r>
              <a:rPr lang="pt-PT" sz="1500" dirty="0">
                <a:solidFill>
                  <a:schemeClr val="tx1"/>
                </a:solidFill>
              </a:rPr>
              <a:t>Inclui genericamente créditos comerciais, depósitos e empréstimos (incluindo os provenientes do PAEF</a:t>
            </a:r>
            <a:r>
              <a:rPr lang="pt-PT" sz="1500" dirty="0" smtClean="0">
                <a:solidFill>
                  <a:schemeClr val="tx1"/>
                </a:solidFill>
              </a:rPr>
              <a:t>).</a:t>
            </a:r>
            <a:endParaRPr lang="pt-PT" sz="150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86395" y="3590717"/>
            <a:ext cx="2592000" cy="2592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pt-PT" sz="1500" dirty="0">
                <a:solidFill>
                  <a:schemeClr val="tx1"/>
                </a:solidFill>
              </a:rPr>
              <a:t>Instrumento financeiro negociável ligado a outro instrumento financeiro, indicador ou mercadoria que apresenta risco financeiro, tal como, risco de taxa de juro, risco de taxa de câmbio, risco de crédito, entre outros.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92040" y="989882"/>
            <a:ext cx="8280000" cy="893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7072" y="1098117"/>
            <a:ext cx="2975787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pt-PT" sz="1600" b="1" dirty="0">
                <a:solidFill>
                  <a:schemeClr val="bg1"/>
                </a:solidFill>
              </a:rPr>
              <a:t>BALANÇA DE PAGAMENTOS</a:t>
            </a:r>
          </a:p>
          <a:p>
            <a:endParaRPr lang="pt-PT" sz="300" b="1" dirty="0">
              <a:solidFill>
                <a:schemeClr val="bg1"/>
              </a:solidFill>
            </a:endParaRPr>
          </a:p>
          <a:p>
            <a:r>
              <a:rPr lang="pt-PT" sz="1600" b="1" dirty="0">
                <a:solidFill>
                  <a:schemeClr val="bg1"/>
                </a:solidFill>
              </a:rPr>
              <a:t>Balança financeira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060871" y="1421282"/>
            <a:ext cx="1517908" cy="0"/>
          </a:xfrm>
          <a:prstGeom prst="line">
            <a:avLst/>
          </a:prstGeom>
          <a:ln w="28575">
            <a:solidFill>
              <a:srgbClr val="A4C8A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Pentagon 34"/>
          <p:cNvSpPr/>
          <p:nvPr/>
        </p:nvSpPr>
        <p:spPr>
          <a:xfrm rot="5400000">
            <a:off x="1290789" y="1507555"/>
            <a:ext cx="729606" cy="1512000"/>
          </a:xfrm>
          <a:prstGeom prst="homePlate">
            <a:avLst>
              <a:gd name="adj" fmla="val 3882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2" name="Pentagon 41"/>
          <p:cNvSpPr/>
          <p:nvPr/>
        </p:nvSpPr>
        <p:spPr>
          <a:xfrm rot="5400000">
            <a:off x="2899481" y="1532803"/>
            <a:ext cx="782939" cy="1512000"/>
          </a:xfrm>
          <a:prstGeom prst="homePlate">
            <a:avLst>
              <a:gd name="adj" fmla="val 38821"/>
            </a:avLst>
          </a:prstGeom>
          <a:solidFill>
            <a:srgbClr val="A4C8AC"/>
          </a:solidFill>
          <a:ln>
            <a:solidFill>
              <a:srgbClr val="A4C8AC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3" name="Pentagon 42"/>
          <p:cNvSpPr/>
          <p:nvPr/>
        </p:nvSpPr>
        <p:spPr>
          <a:xfrm rot="5400000">
            <a:off x="3886770" y="1273422"/>
            <a:ext cx="2079080" cy="1512000"/>
          </a:xfrm>
          <a:prstGeom prst="homePlate">
            <a:avLst>
              <a:gd name="adj" fmla="val 3882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4" name="Pentagon 43"/>
          <p:cNvSpPr/>
          <p:nvPr/>
        </p:nvSpPr>
        <p:spPr>
          <a:xfrm rot="5400000">
            <a:off x="5517669" y="1277882"/>
            <a:ext cx="2088000" cy="1512000"/>
          </a:xfrm>
          <a:prstGeom prst="homePlate">
            <a:avLst>
              <a:gd name="adj" fmla="val 3882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5" name="Pentagon 44"/>
          <p:cNvSpPr/>
          <p:nvPr/>
        </p:nvSpPr>
        <p:spPr>
          <a:xfrm rot="5400000">
            <a:off x="7157488" y="1273422"/>
            <a:ext cx="2079080" cy="1512000"/>
          </a:xfrm>
          <a:prstGeom prst="homePlate">
            <a:avLst>
              <a:gd name="adj" fmla="val 3882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0" name="Rectangle 49"/>
          <p:cNvSpPr/>
          <p:nvPr/>
        </p:nvSpPr>
        <p:spPr>
          <a:xfrm>
            <a:off x="898841" y="1897333"/>
            <a:ext cx="1383712" cy="656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Investimento </a:t>
            </a:r>
          </a:p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direto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569487" y="1853452"/>
            <a:ext cx="1383712" cy="656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Investimento </a:t>
            </a:r>
          </a:p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>
                <a:solidFill>
                  <a:schemeClr val="bg1"/>
                </a:solidFill>
              </a:rPr>
              <a:t>de carteira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263378" y="2075570"/>
            <a:ext cx="1185967" cy="656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/>
              <a:t>Derivados </a:t>
            </a:r>
          </a:p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/>
              <a:t>financeiros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824398" y="2075569"/>
            <a:ext cx="1334503" cy="656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/>
              <a:t>Outro </a:t>
            </a:r>
          </a:p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/>
              <a:t>investimento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587117" y="2089867"/>
            <a:ext cx="1092800" cy="656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/>
              <a:t>Ativos de </a:t>
            </a:r>
          </a:p>
          <a:p>
            <a:pPr lvl="1" indent="-279400" algn="ctr">
              <a:lnSpc>
                <a:spcPts val="2000"/>
              </a:lnSpc>
              <a:spcBef>
                <a:spcPct val="20000"/>
              </a:spcBef>
              <a:spcAft>
                <a:spcPct val="4000"/>
              </a:spcAft>
              <a:buClr>
                <a:schemeClr val="bg2"/>
              </a:buClr>
              <a:defRPr/>
            </a:pPr>
            <a:r>
              <a:rPr lang="pt-PT" sz="1400" b="1" dirty="0"/>
              <a:t>reserva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69287" y="3217693"/>
            <a:ext cx="2609108" cy="3048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rgbClr val="333333"/>
                </a:solidFill>
              </a:rPr>
              <a:t>DERIVADOS FINANCEIROS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581506" y="3217692"/>
            <a:ext cx="2609108" cy="3048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rgbClr val="333333"/>
                </a:solidFill>
              </a:rPr>
              <a:t>OUTRO INVESTIMENTO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427951" y="3212976"/>
            <a:ext cx="2609108" cy="3048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rgbClr val="333333"/>
                </a:solidFill>
              </a:rPr>
              <a:t>ATIVOS DE RESERVA</a:t>
            </a:r>
          </a:p>
        </p:txBody>
      </p:sp>
      <p:sp>
        <p:nvSpPr>
          <p:cNvPr id="8" name="Rectangle 7"/>
          <p:cNvSpPr/>
          <p:nvPr/>
        </p:nvSpPr>
        <p:spPr>
          <a:xfrm>
            <a:off x="786395" y="6243353"/>
            <a:ext cx="24195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200" b="1" dirty="0"/>
              <a:t>PERSPETIVA DE ATIVOS E PASSIVOS</a:t>
            </a:r>
            <a:endParaRPr lang="pt-PT" sz="1200" dirty="0"/>
          </a:p>
        </p:txBody>
      </p:sp>
      <p:sp>
        <p:nvSpPr>
          <p:cNvPr id="39" name="Rectangle 38"/>
          <p:cNvSpPr/>
          <p:nvPr/>
        </p:nvSpPr>
        <p:spPr>
          <a:xfrm>
            <a:off x="3676305" y="6243353"/>
            <a:ext cx="24195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200" b="1" dirty="0"/>
              <a:t>PERSPETIVA DE ATIVOS E PASSIVOS</a:t>
            </a:r>
            <a:endParaRPr lang="pt-PT" sz="1200" dirty="0"/>
          </a:p>
        </p:txBody>
      </p:sp>
      <p:sp>
        <p:nvSpPr>
          <p:cNvPr id="41" name="Rectangle 40"/>
          <p:cNvSpPr/>
          <p:nvPr/>
        </p:nvSpPr>
        <p:spPr>
          <a:xfrm>
            <a:off x="6996699" y="6243353"/>
            <a:ext cx="12003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200" b="1" dirty="0"/>
              <a:t>APENAS ATIVOS</a:t>
            </a:r>
            <a:endParaRPr lang="pt-PT" sz="1200" dirty="0"/>
          </a:p>
        </p:txBody>
      </p:sp>
    </p:spTree>
    <p:extLst>
      <p:ext uri="{BB962C8B-B14F-4D97-AF65-F5344CB8AC3E}">
        <p14:creationId xmlns:p14="http://schemas.microsoft.com/office/powerpoint/2010/main" val="105302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1" grpId="0" animBg="1"/>
      <p:bldP spid="30" grpId="0" animBg="1"/>
      <p:bldP spid="36" grpId="0" animBg="1"/>
      <p:bldP spid="37" grpId="0" animBg="1"/>
      <p:bldP spid="38" grpId="0" animBg="1"/>
      <p:bldP spid="8" grpId="0"/>
      <p:bldP spid="39" grpId="0"/>
      <p:bldP spid="41" grpId="0"/>
    </p:bldLst>
  </p:timing>
</p:sld>
</file>

<file path=ppt/theme/theme1.xml><?xml version="1.0" encoding="utf-8"?>
<a:theme xmlns:a="http://schemas.openxmlformats.org/drawingml/2006/main" name="Template Banco de Portugal Grafico Final">
  <a:themeElements>
    <a:clrScheme name="Custom 5">
      <a:dk1>
        <a:sysClr val="windowText" lastClr="000000"/>
      </a:dk1>
      <a:lt1>
        <a:sysClr val="window" lastClr="FFFFFF"/>
      </a:lt1>
      <a:dk2>
        <a:srgbClr val="002C44"/>
      </a:dk2>
      <a:lt2>
        <a:srgbClr val="EEECE1"/>
      </a:lt2>
      <a:accent1>
        <a:srgbClr val="9B7D40"/>
      </a:accent1>
      <a:accent2>
        <a:srgbClr val="00354F"/>
      </a:accent2>
      <a:accent3>
        <a:srgbClr val="90282C"/>
      </a:accent3>
      <a:accent4>
        <a:srgbClr val="31563A"/>
      </a:accent4>
      <a:accent5>
        <a:srgbClr val="CA6C18"/>
      </a:accent5>
      <a:accent6>
        <a:srgbClr val="3F3F3F"/>
      </a:accent6>
      <a:hlink>
        <a:srgbClr val="832326"/>
      </a:hlink>
      <a:folHlink>
        <a:srgbClr val="B6611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350" baseline="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stom 11">
      <a:dk1>
        <a:sysClr val="windowText" lastClr="000000"/>
      </a:dk1>
      <a:lt1>
        <a:sysClr val="window" lastClr="FFFFFF"/>
      </a:lt1>
      <a:dk2>
        <a:srgbClr val="002C44"/>
      </a:dk2>
      <a:lt2>
        <a:srgbClr val="EEECE1"/>
      </a:lt2>
      <a:accent1>
        <a:srgbClr val="832326"/>
      </a:accent1>
      <a:accent2>
        <a:srgbClr val="B76266"/>
      </a:accent2>
      <a:accent3>
        <a:srgbClr val="B66113"/>
      </a:accent3>
      <a:accent4>
        <a:srgbClr val="E69955"/>
      </a:accent4>
      <a:accent5>
        <a:srgbClr val="002C44"/>
      </a:accent5>
      <a:accent6>
        <a:srgbClr val="416F84"/>
      </a:accent6>
      <a:hlink>
        <a:srgbClr val="416F84"/>
      </a:hlink>
      <a:folHlink>
        <a:srgbClr val="B6611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Banco de Portugal Grafico Final</Template>
  <TotalTime>14139</TotalTime>
  <Words>1426</Words>
  <Application>Microsoft Office PowerPoint</Application>
  <PresentationFormat>On-screen Show (4:3)</PresentationFormat>
  <Paragraphs>376</Paragraphs>
  <Slides>43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ＭＳ Ｐゴシック</vt:lpstr>
      <vt:lpstr>Arial</vt:lpstr>
      <vt:lpstr>Calibri</vt:lpstr>
      <vt:lpstr>Times New Roman</vt:lpstr>
      <vt:lpstr>Wingdings</vt:lpstr>
      <vt:lpstr>Template Banco de Portugal Grafico Final</vt:lpstr>
      <vt:lpstr>Office Theme</vt:lpstr>
      <vt:lpstr>O potencial analítico da balança de pagamentos para a compreensão da economia portuguesa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OBRIGADO pela vossa atenção</vt:lpstr>
    </vt:vector>
  </TitlesOfParts>
  <Company>Banco de Portugal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Banco de Portugal</dc:creator>
  <cp:lastModifiedBy>Banco de Portugal</cp:lastModifiedBy>
  <cp:revision>567</cp:revision>
  <cp:lastPrinted>2016-03-17T17:20:49Z</cp:lastPrinted>
  <dcterms:created xsi:type="dcterms:W3CDTF">2014-01-29T10:34:32Z</dcterms:created>
  <dcterms:modified xsi:type="dcterms:W3CDTF">2017-05-16T15:12:29Z</dcterms:modified>
</cp:coreProperties>
</file>